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5" r:id="rId2"/>
    <p:sldMasterId id="2147483673" r:id="rId3"/>
  </p:sldMasterIdLst>
  <p:notesMasterIdLst>
    <p:notesMasterId r:id="rId40"/>
  </p:notesMasterIdLst>
  <p:sldIdLst>
    <p:sldId id="2145706509" r:id="rId4"/>
    <p:sldId id="2145706487" r:id="rId5"/>
    <p:sldId id="2145706513" r:id="rId6"/>
    <p:sldId id="373" r:id="rId7"/>
    <p:sldId id="321" r:id="rId8"/>
    <p:sldId id="324" r:id="rId9"/>
    <p:sldId id="309" r:id="rId10"/>
    <p:sldId id="298" r:id="rId11"/>
    <p:sldId id="323" r:id="rId12"/>
    <p:sldId id="278" r:id="rId13"/>
    <p:sldId id="316" r:id="rId14"/>
    <p:sldId id="280" r:id="rId15"/>
    <p:sldId id="283" r:id="rId16"/>
    <p:sldId id="284" r:id="rId17"/>
    <p:sldId id="2145706514" r:id="rId18"/>
    <p:sldId id="273" r:id="rId19"/>
    <p:sldId id="313" r:id="rId20"/>
    <p:sldId id="2145706507" r:id="rId21"/>
    <p:sldId id="320" r:id="rId22"/>
    <p:sldId id="289" r:id="rId23"/>
    <p:sldId id="312" r:id="rId24"/>
    <p:sldId id="315" r:id="rId25"/>
    <p:sldId id="2145706520" r:id="rId26"/>
    <p:sldId id="2145706518" r:id="rId27"/>
    <p:sldId id="258" r:id="rId28"/>
    <p:sldId id="331" r:id="rId29"/>
    <p:sldId id="332" r:id="rId30"/>
    <p:sldId id="333" r:id="rId31"/>
    <p:sldId id="334" r:id="rId32"/>
    <p:sldId id="335" r:id="rId33"/>
    <p:sldId id="2145706517" r:id="rId34"/>
    <p:sldId id="2145706516" r:id="rId35"/>
    <p:sldId id="2145706519" r:id="rId36"/>
    <p:sldId id="2145706512" r:id="rId37"/>
    <p:sldId id="2145706508" r:id="rId38"/>
    <p:sldId id="281" r:id="rId39"/>
  </p:sldIdLst>
  <p:sldSz cx="12192000" cy="6858000"/>
  <p:notesSz cx="6858000" cy="9144000"/>
  <p:embeddedFontLs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Calibri Light" panose="020F0302020204030204" pitchFamily="34" charset="0"/>
      <p:regular r:id="rId45"/>
      <p:italic r:id="rId46"/>
    </p:embeddedFont>
    <p:embeddedFont>
      <p:font typeface="Helvetica" panose="020B0604020202020204" pitchFamily="34" charset="0"/>
      <p:regular r:id="rId47"/>
      <p:bold r:id="rId48"/>
      <p:italic r:id="rId49"/>
      <p:boldItalic r:id="rId50"/>
    </p:embeddedFont>
    <p:embeddedFont>
      <p:font typeface="Nekst" panose="020B0604020202020204" charset="-52"/>
      <p:regular r:id="rId51"/>
    </p:embeddedFont>
    <p:embeddedFont>
      <p:font typeface="Nekst " panose="020B0604020202020204" charset="0"/>
      <p:regular r:id="rId52"/>
      <p:bold r:id="rId53"/>
      <p:italic r:id="rId54"/>
      <p:boldItalic r:id="rId55"/>
    </p:embeddedFont>
    <p:embeddedFont>
      <p:font typeface="Nekst Bold" panose="020B0604020202020204" charset="-52"/>
      <p:regular r:id="rId56"/>
      <p:bold r:id="rId57"/>
    </p:embeddedFont>
    <p:embeddedFont>
      <p:font typeface="Nekst Thin" panose="020B0604020202020204" charset="-52"/>
      <p:regular r:id="rId58"/>
    </p:embeddedFont>
    <p:embeddedFont>
      <p:font typeface="Nekst-Black" panose="01000000000000000000" charset="-52"/>
      <p:regular r:id="rId59"/>
      <p:bold r:id="rId60"/>
    </p:embeddedFont>
    <p:embeddedFont>
      <p:font typeface="Nekst-Regular" panose="01000000000000000000" charset="-52"/>
      <p:regular r:id="rId61"/>
    </p:embeddedFont>
    <p:embeddedFont>
      <p:font typeface="Segoe UI" panose="020B0502040204020203" pitchFamily="34" charset="0"/>
      <p:regular r:id="rId62"/>
      <p:bold r:id="rId63"/>
      <p:italic r:id="rId64"/>
      <p:boldItalic r:id="rId65"/>
    </p:embeddedFont>
    <p:embeddedFont>
      <p:font typeface="Segoe UI Semilight" panose="020B0402040204020203" pitchFamily="34" charset="0"/>
      <p:regular r:id="rId66"/>
      <p:italic r:id="rId67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A2E48"/>
    <a:srgbClr val="FFCC99"/>
    <a:srgbClr val="72BE44"/>
    <a:srgbClr val="592F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73" autoAdjust="0"/>
    <p:restoredTop sz="85614" autoAdjust="0"/>
  </p:normalViewPr>
  <p:slideViewPr>
    <p:cSldViewPr snapToGrid="0">
      <p:cViewPr varScale="1">
        <p:scale>
          <a:sx n="98" d="100"/>
          <a:sy n="98" d="100"/>
        </p:scale>
        <p:origin x="101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63" Type="http://schemas.openxmlformats.org/officeDocument/2006/relationships/font" Target="fonts/font23.fntdata"/><Relationship Id="rId68" Type="http://schemas.openxmlformats.org/officeDocument/2006/relationships/presProps" Target="presProps.xml"/><Relationship Id="rId7" Type="http://schemas.openxmlformats.org/officeDocument/2006/relationships/slide" Target="slides/slide4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font" Target="fonts/font18.fntdata"/><Relationship Id="rId66" Type="http://schemas.openxmlformats.org/officeDocument/2006/relationships/font" Target="fonts/font26.fntdata"/><Relationship Id="rId5" Type="http://schemas.openxmlformats.org/officeDocument/2006/relationships/slide" Target="slides/slide2.xml"/><Relationship Id="rId61" Type="http://schemas.openxmlformats.org/officeDocument/2006/relationships/font" Target="fonts/font21.fntdata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font" Target="fonts/font16.fntdata"/><Relationship Id="rId64" Type="http://schemas.openxmlformats.org/officeDocument/2006/relationships/font" Target="fonts/font24.fntdata"/><Relationship Id="rId69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font" Target="fonts/font11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font" Target="fonts/font6.fntdata"/><Relationship Id="rId59" Type="http://schemas.openxmlformats.org/officeDocument/2006/relationships/font" Target="fonts/font19.fntdata"/><Relationship Id="rId67" Type="http://schemas.openxmlformats.org/officeDocument/2006/relationships/font" Target="fonts/font27.fntdata"/><Relationship Id="rId20" Type="http://schemas.openxmlformats.org/officeDocument/2006/relationships/slide" Target="slides/slide17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62" Type="http://schemas.openxmlformats.org/officeDocument/2006/relationships/font" Target="fonts/font22.fntdata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9.fntdata"/><Relationship Id="rId57" Type="http://schemas.openxmlformats.org/officeDocument/2006/relationships/font" Target="fonts/font17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60" Type="http://schemas.openxmlformats.org/officeDocument/2006/relationships/font" Target="fonts/font20.fntdata"/><Relationship Id="rId65" Type="http://schemas.openxmlformats.org/officeDocument/2006/relationships/font" Target="fonts/font25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font" Target="fonts/font10.fntdata"/><Relationship Id="rId55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3350F1-4E01-6748-A997-F2186D46A884}" type="datetimeFigureOut">
              <a:rPr lang="ru-RU" smtClean="0"/>
              <a:t>19.06.2024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FE8468-799F-F644-895E-03457EA7BD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52624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news.ru/book/NVision_%D0%91%D0%B0%D1%80%D1%8C%D0%B5%D1%80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cnews.ru/book/%D0%AE%D1%80%D0%B8%D1%81%D0%BF%D1%80%D1%83%D0%B4%D0%B5%D0%BD%D1%86%D0%B8%D1%8F_-_Jurisprudence_-_%D1%8E%D1%80%D0%B8%D0%B4%D0%B8%D1%87%D0%B5%D1%81%D0%BA%D0%B0%D1%8F_%D0%BA%D0%BE%D0%BD%D1%81%D1%83%D0%BB%D1%8C%D1%82%D0%B0%D1%86%D0%B8%D1%8F_-_%D1%8E%D1%80%D0%B8%D0%B4%D0%B8%D1%87%D0%B5%D1%81%D0%BA%D0%B8%D0%B5_%D1%83%D1%81%D0%BB%D1%83%D0%B3%D0%B8" TargetMode="External"/><Relationship Id="rId4" Type="http://schemas.openxmlformats.org/officeDocument/2006/relationships/hyperlink" Target="https://www.cnews.ru/book/%D0%A4%D0%A1%D0%A2%D0%AD%D0%9A_%D0%A0%D0%A4_-_%D0%A4%D0%B5%D0%B4%D0%B5%D1%80%D0%B0%D0%BB%D1%8C%D0%BD%D0%B0%D1%8F_%D1%81%D0%BB%D1%83%D0%B6%D0%B1%D0%B0_%D0%BF%D0%BE_%D1%82%D0%B5%D1%85%D0%BD%D0%B8%D1%87%D0%B5%D1%81%D0%BA%D0%BE%D0%BC%D1%83_%D0%B8_%D1%8D%D0%BA%D1%81%D0%BF%D0%BE%D1%80%D1%82%D0%BD%D0%BE%D0%BC%D1%83_%D0%BA%D0%BE%D0%BD%D1%82%D1%80%D0%BE%D0%BB%D1%8E_-_%D0%93%D0%BE%D1%81%D1%82%D0%B5%D1%85%D0%BA%D0%BE%D0%BC%D0%B8%D1%81%D1%81%D0%B8%D1%8F_%D0%A0%D0%BE%D1%81%D1%81%D0%B8%D0%B8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i="0" dirty="0">
                <a:effectLst/>
                <a:latin typeface="+mn-lt"/>
                <a:ea typeface="+mn-ea"/>
                <a:cs typeface="+mn-cs"/>
                <a:sym typeface="Calibri"/>
              </a:rPr>
              <a:t>Автономная</a:t>
            </a:r>
            <a:r>
              <a:rPr lang="ru-RU" sz="1200" b="0" i="0" dirty="0">
                <a:effectLst/>
                <a:latin typeface="+mn-lt"/>
                <a:ea typeface="+mn-ea"/>
                <a:cs typeface="+mn-cs"/>
                <a:sym typeface="Calibri"/>
              </a:rPr>
              <a:t> </a:t>
            </a:r>
            <a:r>
              <a:rPr lang="ru-RU" sz="1200" b="1" i="0" dirty="0">
                <a:effectLst/>
                <a:latin typeface="+mn-lt"/>
                <a:ea typeface="+mn-ea"/>
                <a:cs typeface="+mn-cs"/>
                <a:sym typeface="Calibri"/>
              </a:rPr>
              <a:t>некоммерческая</a:t>
            </a:r>
            <a:r>
              <a:rPr lang="ru-RU" sz="1200" b="0" i="0" dirty="0">
                <a:effectLst/>
                <a:latin typeface="+mn-lt"/>
                <a:ea typeface="+mn-ea"/>
                <a:cs typeface="+mn-cs"/>
                <a:sym typeface="Calibri"/>
              </a:rPr>
              <a:t> </a:t>
            </a:r>
            <a:r>
              <a:rPr lang="ru-RU" sz="1200" b="1" i="0" dirty="0">
                <a:effectLst/>
                <a:latin typeface="+mn-lt"/>
                <a:ea typeface="+mn-ea"/>
                <a:cs typeface="+mn-cs"/>
                <a:sym typeface="Calibri"/>
              </a:rPr>
              <a:t>организация</a:t>
            </a:r>
            <a:r>
              <a:rPr lang="ru-RU" sz="1200" b="0" i="0" dirty="0">
                <a:effectLst/>
                <a:latin typeface="+mn-lt"/>
                <a:ea typeface="+mn-ea"/>
                <a:cs typeface="+mn-cs"/>
                <a:sym typeface="Calibri"/>
              </a:rPr>
              <a:t> </a:t>
            </a:r>
            <a:r>
              <a:rPr lang="ru-RU" sz="1200" b="1" i="0" dirty="0">
                <a:effectLst/>
                <a:latin typeface="+mn-lt"/>
                <a:ea typeface="+mn-ea"/>
                <a:cs typeface="+mn-cs"/>
                <a:sym typeface="Calibri"/>
              </a:rPr>
              <a:t>развития</a:t>
            </a:r>
            <a:r>
              <a:rPr lang="ru-RU" sz="1200" b="0" i="0" dirty="0">
                <a:effectLst/>
                <a:latin typeface="+mn-lt"/>
                <a:ea typeface="+mn-ea"/>
                <a:cs typeface="+mn-cs"/>
                <a:sym typeface="Calibri"/>
              </a:rPr>
              <a:t> </a:t>
            </a:r>
            <a:r>
              <a:rPr lang="ru-RU" sz="1200" b="1" i="0" dirty="0">
                <a:effectLst/>
                <a:latin typeface="+mn-lt"/>
                <a:ea typeface="+mn-ea"/>
                <a:cs typeface="+mn-cs"/>
                <a:sym typeface="Calibri"/>
              </a:rPr>
              <a:t>радиоэлектронной</a:t>
            </a:r>
            <a:r>
              <a:rPr lang="ru-RU" sz="1200" b="0" i="0" dirty="0">
                <a:effectLst/>
                <a:latin typeface="+mn-lt"/>
                <a:ea typeface="+mn-ea"/>
                <a:cs typeface="+mn-cs"/>
                <a:sym typeface="Calibri"/>
              </a:rPr>
              <a:t> </a:t>
            </a:r>
            <a:r>
              <a:rPr lang="ru-RU" sz="1200" b="1" i="0" dirty="0">
                <a:effectLst/>
                <a:latin typeface="+mn-lt"/>
                <a:ea typeface="+mn-ea"/>
                <a:cs typeface="+mn-cs"/>
                <a:sym typeface="Calibri"/>
              </a:rPr>
              <a:t>отрасли</a:t>
            </a:r>
            <a:r>
              <a:rPr lang="ru-RU" sz="1200" b="0" i="0" dirty="0">
                <a:effectLst/>
                <a:latin typeface="+mn-lt"/>
                <a:ea typeface="+mn-ea"/>
                <a:cs typeface="+mn-cs"/>
                <a:sym typeface="Calibri"/>
              </a:rPr>
              <a:t> "</a:t>
            </a:r>
            <a:r>
              <a:rPr lang="ru-RU" sz="1200" b="1" i="0" dirty="0">
                <a:effectLst/>
                <a:latin typeface="+mn-lt"/>
                <a:ea typeface="+mn-ea"/>
                <a:cs typeface="+mn-cs"/>
                <a:sym typeface="Calibri"/>
              </a:rPr>
              <a:t>Консорциум</a:t>
            </a:r>
            <a:r>
              <a:rPr lang="ru-RU" sz="1200" b="0" i="0" dirty="0">
                <a:effectLst/>
                <a:latin typeface="+mn-lt"/>
                <a:ea typeface="+mn-ea"/>
                <a:cs typeface="+mn-cs"/>
                <a:sym typeface="Calibri"/>
              </a:rPr>
              <a:t> "</a:t>
            </a:r>
            <a:r>
              <a:rPr lang="ru-RU" sz="1200" b="1" i="0" dirty="0">
                <a:effectLst/>
                <a:latin typeface="+mn-lt"/>
                <a:ea typeface="+mn-ea"/>
                <a:cs typeface="+mn-cs"/>
                <a:sym typeface="Calibri"/>
              </a:rPr>
              <a:t>Вычислительная</a:t>
            </a:r>
            <a:r>
              <a:rPr lang="ru-RU" sz="1200" b="0" i="0" dirty="0">
                <a:effectLst/>
                <a:latin typeface="+mn-lt"/>
                <a:ea typeface="+mn-ea"/>
                <a:cs typeface="+mn-cs"/>
                <a:sym typeface="Calibri"/>
              </a:rPr>
              <a:t> </a:t>
            </a:r>
            <a:r>
              <a:rPr lang="ru-RU" sz="1200" b="1" i="0" dirty="0">
                <a:effectLst/>
                <a:latin typeface="+mn-lt"/>
                <a:ea typeface="+mn-ea"/>
                <a:cs typeface="+mn-cs"/>
                <a:sym typeface="Calibri"/>
              </a:rPr>
              <a:t>техника.</a:t>
            </a:r>
          </a:p>
          <a:p>
            <a:r>
              <a:rPr lang="ru-RU" sz="1200" b="0" i="0" dirty="0">
                <a:effectLst/>
                <a:latin typeface="+mn-lt"/>
                <a:ea typeface="+mn-ea"/>
                <a:cs typeface="+mn-cs"/>
                <a:sym typeface="Calibri"/>
              </a:rPr>
              <a:t>Цели и задачи Консорциума - это </a:t>
            </a:r>
            <a:r>
              <a:rPr lang="ru-RU" sz="1200" b="1" i="0" dirty="0">
                <a:effectLst/>
                <a:latin typeface="+mn-lt"/>
                <a:ea typeface="+mn-ea"/>
                <a:cs typeface="+mn-cs"/>
                <a:sym typeface="Calibri"/>
              </a:rPr>
              <a:t>развитие</a:t>
            </a:r>
            <a:r>
              <a:rPr lang="ru-RU" sz="1200" b="0" i="0" dirty="0">
                <a:effectLst/>
                <a:latin typeface="+mn-lt"/>
                <a:ea typeface="+mn-ea"/>
                <a:cs typeface="+mn-cs"/>
                <a:sym typeface="Calibri"/>
              </a:rPr>
              <a:t> </a:t>
            </a:r>
            <a:r>
              <a:rPr lang="ru-RU" sz="1200" b="1" i="0" dirty="0">
                <a:effectLst/>
                <a:latin typeface="+mn-lt"/>
                <a:ea typeface="+mn-ea"/>
                <a:cs typeface="+mn-cs"/>
                <a:sym typeface="Calibri"/>
              </a:rPr>
              <a:t>радиоэлектронной</a:t>
            </a:r>
            <a:r>
              <a:rPr lang="ru-RU" sz="1200" b="0" i="0" dirty="0">
                <a:effectLst/>
                <a:latin typeface="+mn-lt"/>
                <a:ea typeface="+mn-ea"/>
                <a:cs typeface="+mn-cs"/>
                <a:sym typeface="Calibri"/>
              </a:rPr>
              <a:t> </a:t>
            </a:r>
            <a:r>
              <a:rPr lang="ru-RU" sz="1200" b="1" i="0" dirty="0">
                <a:effectLst/>
                <a:latin typeface="+mn-lt"/>
                <a:ea typeface="+mn-ea"/>
                <a:cs typeface="+mn-cs"/>
                <a:sym typeface="Calibri"/>
              </a:rPr>
              <a:t>отрасли</a:t>
            </a:r>
            <a:r>
              <a:rPr lang="ru-RU" sz="1200" b="0" i="0" dirty="0">
                <a:effectLst/>
                <a:latin typeface="+mn-lt"/>
                <a:ea typeface="+mn-ea"/>
                <a:cs typeface="+mn-cs"/>
                <a:sym typeface="Calibri"/>
              </a:rPr>
              <a:t>, защита интересов отечественных разработчиков и производителей </a:t>
            </a:r>
            <a:r>
              <a:rPr lang="ru-RU" sz="1200" b="1" i="0" dirty="0">
                <a:effectLst/>
                <a:latin typeface="+mn-lt"/>
                <a:ea typeface="+mn-ea"/>
                <a:cs typeface="+mn-cs"/>
                <a:sym typeface="Calibri"/>
              </a:rPr>
              <a:t>вычислительной</a:t>
            </a:r>
            <a:r>
              <a:rPr lang="ru-RU" sz="1200" b="0" i="0" dirty="0">
                <a:effectLst/>
                <a:latin typeface="+mn-lt"/>
                <a:ea typeface="+mn-ea"/>
                <a:cs typeface="+mn-cs"/>
                <a:sym typeface="Calibri"/>
              </a:rPr>
              <a:t> </a:t>
            </a:r>
            <a:r>
              <a:rPr lang="ru-RU" sz="1200" b="1" i="0" dirty="0">
                <a:effectLst/>
                <a:latin typeface="+mn-lt"/>
                <a:ea typeface="+mn-ea"/>
                <a:cs typeface="+mn-cs"/>
                <a:sym typeface="Calibri"/>
              </a:rPr>
              <a:t>техники</a:t>
            </a:r>
            <a:r>
              <a:rPr lang="ru-RU" sz="1200" b="0" i="0" dirty="0">
                <a:effectLst/>
                <a:latin typeface="+mn-lt"/>
                <a:ea typeface="+mn-ea"/>
                <a:cs typeface="+mn-cs"/>
                <a:sym typeface="Calibri"/>
              </a:rPr>
              <a:t>, а также формирование условий для увеличения их доли рынка.</a:t>
            </a:r>
          </a:p>
          <a:p>
            <a:endParaRPr lang="ru-RU" sz="1200" b="0" i="0" dirty="0">
              <a:effectLst/>
              <a:latin typeface="+mn-lt"/>
              <a:ea typeface="+mn-ea"/>
              <a:cs typeface="+mn-cs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истории компании «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Инферит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», которая началась 5 лет назад. Тогда было создано направление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Softline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Computers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Начиналось оно с производства персональных устройств, но быстро стало развиваться, увеличивать производственные мощности, расширять линейку продукции. Чуть позже добавилось производство серверов. И к концу 2021, началу 2022 года стало очевидным, что, с одной стороны наши производственные мощности сильно возросли, появилась возможность производить большое количество разнообразного оборудования, качество нашей продукции тоже постоянно росло, выпускаемое оборудование стало пользоваться определенным спросом. С другой стороны, в 2022 году рынок сильно изменился, многие западные вендоры ушли, освободились те ниши, в которые раньше было зайти почти нереально. Поэтому руководство группы компании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Softline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принимает решение, что направление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Softline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Computers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надо выделять в самостоятельный бизнес. Раньше оно занималось в основном внутренними нуждами тех компаний, которые продавали оборудование внутри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Softline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Но руководство решило, что пора выходить на российский рынок. Для этого была создана отдельная компания, юридическое лицо, которое в 2022 было переименовано в «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Инферит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». </a:t>
            </a:r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FE8468-799F-F644-895E-03457EA7BD9D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84563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15679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FE8468-799F-F644-895E-03457EA7BD9D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6500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FE8468-799F-F644-895E-03457EA7BD9D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8301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Инферит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ОС» – разработка, проектирование и внедрение российских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Linux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операционных систем;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«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Инферит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Клаудмастер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– ПО для управления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мультиоблачной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приватной ИТ-инфраструктурой; 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Инферит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ИТМен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– ПО для управления ИТ-инфраструктурой и контроля ИБ;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АКБ «Барьер» – сертифицированная защищенная техника для работы с гостайной;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Барьер-защита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конфедициальной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информации.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КБ «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Барьер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является разработчиком сертифицированных защищенных средств вычислительной техники. Специальная доработка технических средств позволяет выпускать индивидуальные и решения, которые полностью соответствуют требованиям сертификата 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ФСТЭК России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Заказчиками и потенциальными пользователями АКБ «Барьер» являются организации различной 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правовой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формы, предъявляющие особые требования к защите информации.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продукты для управления ИТ-инфраструктурой и контроля ИБ от «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Инферит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ИТМен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»;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49832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FE8468-799F-F644-895E-03457EA7BD9D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28263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FE8468-799F-F644-895E-03457EA7BD9D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54120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FE8468-799F-F644-895E-03457EA7BD9D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55946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Start </a:t>
            </a:r>
            <a:r>
              <a:rPr lang="ru-RU" dirty="0"/>
              <a:t>от</a:t>
            </a:r>
            <a:r>
              <a:rPr lang="en-US" dirty="0"/>
              <a:t> 12500</a:t>
            </a:r>
            <a:endParaRPr lang="ru-RU" dirty="0"/>
          </a:p>
          <a:p>
            <a:r>
              <a:rPr lang="en-US" dirty="0"/>
              <a:t>Comfort </a:t>
            </a:r>
            <a:r>
              <a:rPr lang="ru-RU" dirty="0"/>
              <a:t>от 15000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FE8468-799F-F644-895E-03457EA7BD9D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59544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FE8468-799F-F644-895E-03457EA7BD9D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03530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Текущий план во внесению / обновлению реестровых записей: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Inferit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Silver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 , листовка во вложении. Ориентировочные сроки появления реестровой записи – середина июня-июль 2024</a:t>
            </a:r>
          </a:p>
          <a:p>
            <a:pPr lvl="1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Серверы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Inferit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/2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 пока без названия (скорее всего, то что сейчас называется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Expert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Ориентировочные сроки появления реестровой записи – середина июня-июль 2024</a:t>
            </a:r>
          </a:p>
          <a:p>
            <a:pPr lvl="1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АРМы – основаны на базе нашего ПК, с добавлением определенной номенклатуры реестровых комплектующих (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SSD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платы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IO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с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доукомплектацией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НЕреестровых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мониторов, мышек , клавиатур и прочей периферии. Срок реестровой записи июнь. Пробуем ускорить по срокам.</a:t>
            </a:r>
          </a:p>
          <a:p>
            <a:pPr lvl="1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ПК – плановое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довнесение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 до 140 баллов май.</a:t>
            </a:r>
          </a:p>
          <a:p>
            <a:pPr lvl="1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Моноблоки – плановое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довнесение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до 140 баллов май.</a:t>
            </a:r>
          </a:p>
          <a:p>
            <a:pPr lvl="1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Совместное реестровое решение с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BAUM Storages SDS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СХД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Inferit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сентябрь-октябрь 2024.</a:t>
            </a:r>
          </a:p>
          <a:p>
            <a:pPr lvl="1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Дальние перспективы – свои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SSD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экструдированное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литье,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корпусирование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мышки, клавиатуры, мониторы, серверы 4го поколения (декабрь 2024) в разных форм-факторах (1, 2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высокоплотные серверы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многонодовые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т.д.)</a:t>
            </a:r>
          </a:p>
          <a:p>
            <a:pPr lvl="0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FE8468-799F-F644-895E-03457EA7BD9D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28670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Текущий план во внесению / обновлению реестровых записей: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Inferit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Silver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 , листовка во вложении. Ориентировочные сроки появления реестровой записи – середина июня-июль 2024</a:t>
            </a:r>
          </a:p>
          <a:p>
            <a:pPr lvl="1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Серверы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Inferit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/2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 пока без названия (скорее всего, то что сейчас называется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Expert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Ориентировочные сроки появления реестровой записи – середина июня-июль 2024</a:t>
            </a:r>
          </a:p>
          <a:p>
            <a:pPr lvl="1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АРМы – основаны на базе нашего ПК, с добавлением определенной номенклатуры реестровых комплектующих (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SSD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платы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IO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с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доукомплектацией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НЕреестровых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мониторов, мышек , клавиатур и прочей периферии. Срок реестровой записи июнь. Пробуем ускорить по срокам.</a:t>
            </a:r>
          </a:p>
          <a:p>
            <a:pPr lvl="1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ПК – плановое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довнесение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 до 140 баллов май.</a:t>
            </a:r>
          </a:p>
          <a:p>
            <a:pPr lvl="1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Моноблоки – плановое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довнесение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до 140 баллов май.</a:t>
            </a:r>
          </a:p>
          <a:p>
            <a:pPr lvl="1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Совместное реестровое решение с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BAUM Storages SDS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СХД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Inferit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сентябрь-октябрь 2024.</a:t>
            </a:r>
          </a:p>
          <a:p>
            <a:pPr lvl="1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Дальние перспективы – свои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SSD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экструдированное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литье,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корпусирование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мышки, клавиатуры, мониторы, серверы 4го поколения (декабрь 2024) в разных форм-факторах (1, 2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высокоплотные серверы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многонодовые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т.д.)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FE8468-799F-F644-895E-03457EA7BD9D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4045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D62DC-C256-478E-A1DE-7F3FCBD43215}" type="datetimeFigureOut">
              <a:rPr lang="ru-RU" smtClean="0"/>
              <a:t>19.06.2024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0CC8D-E6BA-4D33-A853-5C5E1A2445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7691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D62DC-C256-478E-A1DE-7F3FCBD43215}" type="datetimeFigureOut">
              <a:rPr lang="ru-RU" smtClean="0"/>
              <a:t>19.06.2024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0CC8D-E6BA-4D33-A853-5C5E1A2445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8118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D62DC-C256-478E-A1DE-7F3FCBD43215}" type="datetimeFigureOut">
              <a:rPr lang="ru-RU" smtClean="0"/>
              <a:t>19.06.2024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0CC8D-E6BA-4D33-A853-5C5E1A2445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37458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Булли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728682" y="6356350"/>
            <a:ext cx="463318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A43DC34B-2CB9-44DA-9C82-2218A0C0607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488875" y="1656522"/>
            <a:ext cx="11152262" cy="4544253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6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2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2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r>
              <a:rPr lang="ru-RU" sz="1800" dirty="0"/>
              <a:t>Буллиты 1 уровень</a:t>
            </a:r>
            <a:endParaRPr lang="en-US" sz="1800" dirty="0"/>
          </a:p>
          <a:p>
            <a:pPr lvl="1"/>
            <a:r>
              <a:rPr lang="ru-RU" sz="1600" dirty="0"/>
              <a:t>2 уровень</a:t>
            </a:r>
            <a:endParaRPr lang="en-US" sz="1600" dirty="0"/>
          </a:p>
          <a:p>
            <a:pPr lvl="2"/>
            <a:r>
              <a:rPr lang="ru-RU" sz="1400" dirty="0"/>
              <a:t>3 уровень</a:t>
            </a:r>
            <a:endParaRPr lang="en-US" sz="1400" dirty="0"/>
          </a:p>
          <a:p>
            <a:pPr lvl="3"/>
            <a:r>
              <a:rPr lang="ru-RU" sz="1200" dirty="0"/>
              <a:t>4 уровень</a:t>
            </a:r>
            <a:endParaRPr lang="en-US" sz="1200" dirty="0"/>
          </a:p>
        </p:txBody>
      </p:sp>
      <p:sp>
        <p:nvSpPr>
          <p:cNvPr id="8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488875" y="1033669"/>
            <a:ext cx="11152263" cy="47707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spcAft>
                <a:spcPts val="600"/>
              </a:spcAft>
              <a:buNone/>
              <a:defRPr lang="ru-RU" sz="18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Подзаголовок</a:t>
            </a:r>
          </a:p>
        </p:txBody>
      </p:sp>
      <p:sp>
        <p:nvSpPr>
          <p:cNvPr id="9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88875" y="444640"/>
            <a:ext cx="8681629" cy="509517"/>
          </a:xfrm>
          <a:prstGeom prst="rect">
            <a:avLst/>
          </a:prstGeom>
        </p:spPr>
        <p:txBody>
          <a:bodyPr>
            <a:noAutofit/>
          </a:bodyPr>
          <a:lstStyle>
            <a:lvl1pPr marL="0" algn="l" defTabSz="914400" rtl="0" eaLnBrk="1" latinLnBrk="0" hangingPunct="1">
              <a:defRPr lang="ru-RU" sz="3200" b="1" kern="1200" dirty="0">
                <a:gradFill flip="none" rotWithShape="1"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  <a:tileRect/>
                </a:gra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756374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Прямоугольник 1"/>
          <p:cNvSpPr/>
          <p:nvPr/>
        </p:nvSpPr>
        <p:spPr>
          <a:xfrm>
            <a:off x="0" y="-27385"/>
            <a:ext cx="12192000" cy="6885386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60F082F-D7A2-42CB-B5C4-E9B5F3A040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9" y="0"/>
            <a:ext cx="121807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725772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6400213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0A54ACB-7875-4B37-B681-D8D05BD462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9" y="0"/>
            <a:ext cx="12180720" cy="6858000"/>
          </a:xfrm>
          <a:prstGeom prst="rect">
            <a:avLst/>
          </a:prstGeom>
        </p:spPr>
      </p:pic>
      <p:pic>
        <p:nvPicPr>
          <p:cNvPr id="34" name="Рисунок 4" descr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620326" y="606710"/>
            <a:ext cx="901297" cy="44453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275637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Прямоугольник 1"/>
          <p:cNvSpPr/>
          <p:nvPr/>
        </p:nvSpPr>
        <p:spPr>
          <a:xfrm>
            <a:off x="0" y="-27385"/>
            <a:ext cx="12192000" cy="6885386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60F082F-D7A2-42CB-B5C4-E9B5F3A040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9" y="0"/>
            <a:ext cx="121807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842524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718936" y="2752274"/>
            <a:ext cx="4128817" cy="1344149"/>
          </a:xfrm>
          <a:prstGeom prst="rect">
            <a:avLst/>
          </a:prstGeom>
        </p:spPr>
        <p:txBody>
          <a:bodyPr anchor="ctr"/>
          <a:lstStyle>
            <a:lvl1pPr algn="l">
              <a:defRPr sz="4800" spc="400" baseline="0"/>
            </a:lvl1pPr>
          </a:lstStyle>
          <a:p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grpSp>
        <p:nvGrpSpPr>
          <p:cNvPr id="13" name="グループ化 12"/>
          <p:cNvGrpSpPr/>
          <p:nvPr userDrawn="1"/>
        </p:nvGrpSpPr>
        <p:grpSpPr>
          <a:xfrm>
            <a:off x="4559696" y="842085"/>
            <a:ext cx="1034845" cy="1152128"/>
            <a:chOff x="7054974" y="1111052"/>
            <a:chExt cx="1552133" cy="1728192"/>
          </a:xfrm>
        </p:grpSpPr>
        <p:sp>
          <p:nvSpPr>
            <p:cNvPr id="5" name="テキスト ボックス 4"/>
            <p:cNvSpPr txBox="1"/>
            <p:nvPr userDrawn="1"/>
          </p:nvSpPr>
          <p:spPr>
            <a:xfrm>
              <a:off x="7054974" y="1190318"/>
              <a:ext cx="1408117" cy="1615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kumimoji="1" lang="en-US" altLang="ja-JP" sz="6400" dirty="0">
                  <a:solidFill>
                    <a:schemeClr val="tx1">
                      <a:lumMod val="50000"/>
                    </a:schemeClr>
                  </a:solidFill>
                </a:rPr>
                <a:t>1</a:t>
              </a:r>
              <a:endParaRPr kumimoji="1" lang="ja-JP" altLang="en-US" sz="6400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cxnSp>
          <p:nvCxnSpPr>
            <p:cNvPr id="8" name="直線コネクタ 7"/>
            <p:cNvCxnSpPr/>
            <p:nvPr userDrawn="1"/>
          </p:nvCxnSpPr>
          <p:spPr>
            <a:xfrm flipV="1">
              <a:off x="8607107" y="1111052"/>
              <a:ext cx="0" cy="17281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グループ化 13"/>
          <p:cNvGrpSpPr/>
          <p:nvPr userDrawn="1"/>
        </p:nvGrpSpPr>
        <p:grpSpPr>
          <a:xfrm>
            <a:off x="4559696" y="2234239"/>
            <a:ext cx="1034845" cy="1152128"/>
            <a:chOff x="7054974" y="1111052"/>
            <a:chExt cx="1552133" cy="1728192"/>
          </a:xfrm>
        </p:grpSpPr>
        <p:sp>
          <p:nvSpPr>
            <p:cNvPr id="15" name="テキスト ボックス 14"/>
            <p:cNvSpPr txBox="1"/>
            <p:nvPr userDrawn="1"/>
          </p:nvSpPr>
          <p:spPr>
            <a:xfrm>
              <a:off x="7054974" y="1190318"/>
              <a:ext cx="1408117" cy="1615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kumimoji="1" lang="en-US" altLang="ja-JP" sz="6400" dirty="0">
                  <a:solidFill>
                    <a:schemeClr val="tx1">
                      <a:lumMod val="50000"/>
                    </a:schemeClr>
                  </a:solidFill>
                </a:rPr>
                <a:t>2</a:t>
              </a:r>
              <a:endParaRPr kumimoji="1" lang="ja-JP" altLang="en-US" sz="6400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cxnSp>
          <p:nvCxnSpPr>
            <p:cNvPr id="16" name="直線コネクタ 15"/>
            <p:cNvCxnSpPr/>
            <p:nvPr userDrawn="1"/>
          </p:nvCxnSpPr>
          <p:spPr>
            <a:xfrm flipV="1">
              <a:off x="8607107" y="1111052"/>
              <a:ext cx="0" cy="17281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グループ化 16"/>
          <p:cNvGrpSpPr/>
          <p:nvPr userDrawn="1"/>
        </p:nvGrpSpPr>
        <p:grpSpPr>
          <a:xfrm>
            <a:off x="4559696" y="3626394"/>
            <a:ext cx="1034845" cy="1152128"/>
            <a:chOff x="7054974" y="1111052"/>
            <a:chExt cx="1552133" cy="1728192"/>
          </a:xfrm>
        </p:grpSpPr>
        <p:sp>
          <p:nvSpPr>
            <p:cNvPr id="18" name="テキスト ボックス 17"/>
            <p:cNvSpPr txBox="1"/>
            <p:nvPr userDrawn="1"/>
          </p:nvSpPr>
          <p:spPr>
            <a:xfrm>
              <a:off x="7054974" y="1190318"/>
              <a:ext cx="1408117" cy="1615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kumimoji="1" lang="en-US" altLang="ja-JP" sz="6400" dirty="0">
                  <a:solidFill>
                    <a:schemeClr val="tx1">
                      <a:lumMod val="50000"/>
                    </a:schemeClr>
                  </a:solidFill>
                </a:rPr>
                <a:t>3</a:t>
              </a:r>
              <a:endParaRPr kumimoji="1" lang="ja-JP" altLang="en-US" sz="6400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cxnSp>
          <p:nvCxnSpPr>
            <p:cNvPr id="19" name="直線コネクタ 18"/>
            <p:cNvCxnSpPr/>
            <p:nvPr userDrawn="1"/>
          </p:nvCxnSpPr>
          <p:spPr>
            <a:xfrm flipV="1">
              <a:off x="8607107" y="1111052"/>
              <a:ext cx="0" cy="17281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グループ化 19"/>
          <p:cNvGrpSpPr/>
          <p:nvPr userDrawn="1"/>
        </p:nvGrpSpPr>
        <p:grpSpPr>
          <a:xfrm>
            <a:off x="4559696" y="5018549"/>
            <a:ext cx="1034845" cy="1152128"/>
            <a:chOff x="7054974" y="1111052"/>
            <a:chExt cx="1552133" cy="1728192"/>
          </a:xfrm>
        </p:grpSpPr>
        <p:sp>
          <p:nvSpPr>
            <p:cNvPr id="21" name="テキスト ボックス 20"/>
            <p:cNvSpPr txBox="1"/>
            <p:nvPr userDrawn="1"/>
          </p:nvSpPr>
          <p:spPr>
            <a:xfrm>
              <a:off x="7054974" y="1190318"/>
              <a:ext cx="1408117" cy="1615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kumimoji="1" lang="en-US" altLang="ja-JP" sz="6400" dirty="0">
                  <a:solidFill>
                    <a:schemeClr val="tx1">
                      <a:lumMod val="50000"/>
                    </a:schemeClr>
                  </a:solidFill>
                </a:rPr>
                <a:t>4</a:t>
              </a:r>
              <a:endParaRPr kumimoji="1" lang="ja-JP" altLang="en-US" sz="6400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cxnSp>
          <p:nvCxnSpPr>
            <p:cNvPr id="22" name="直線コネクタ 21"/>
            <p:cNvCxnSpPr/>
            <p:nvPr userDrawn="1"/>
          </p:nvCxnSpPr>
          <p:spPr>
            <a:xfrm flipV="1">
              <a:off x="8607107" y="1111052"/>
              <a:ext cx="0" cy="17281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5711924" y="784055"/>
            <a:ext cx="5713130" cy="576064"/>
          </a:xfrm>
        </p:spPr>
        <p:txBody>
          <a:bodyPr anchor="b">
            <a:normAutofit/>
          </a:bodyPr>
          <a:lstStyle>
            <a:lvl1pPr algn="l">
              <a:spcBef>
                <a:spcPts val="0"/>
              </a:spcBef>
              <a:defRPr sz="2667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24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5711924" y="1302090"/>
            <a:ext cx="5713130" cy="816091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867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</a:p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  <p:sp>
        <p:nvSpPr>
          <p:cNvPr id="25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5711924" y="2165100"/>
            <a:ext cx="5713130" cy="576064"/>
          </a:xfrm>
        </p:spPr>
        <p:txBody>
          <a:bodyPr anchor="b">
            <a:normAutofit/>
          </a:bodyPr>
          <a:lstStyle>
            <a:lvl1pPr algn="l">
              <a:spcBef>
                <a:spcPts val="0"/>
              </a:spcBef>
              <a:defRPr sz="2667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5711924" y="2683135"/>
            <a:ext cx="5713130" cy="816091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867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</a:p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  <p:sp>
        <p:nvSpPr>
          <p:cNvPr id="27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5711924" y="3546145"/>
            <a:ext cx="5713130" cy="576064"/>
          </a:xfrm>
        </p:spPr>
        <p:txBody>
          <a:bodyPr anchor="b">
            <a:normAutofit/>
          </a:bodyPr>
          <a:lstStyle>
            <a:lvl1pPr algn="l">
              <a:spcBef>
                <a:spcPts val="0"/>
              </a:spcBef>
              <a:defRPr sz="2667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5711924" y="4064179"/>
            <a:ext cx="5713130" cy="816091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867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</a:p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19" hasCustomPrompt="1"/>
          </p:nvPr>
        </p:nvSpPr>
        <p:spPr>
          <a:xfrm>
            <a:off x="5711924" y="4927189"/>
            <a:ext cx="5713130" cy="576064"/>
          </a:xfrm>
        </p:spPr>
        <p:txBody>
          <a:bodyPr anchor="b">
            <a:normAutofit/>
          </a:bodyPr>
          <a:lstStyle>
            <a:lvl1pPr algn="l">
              <a:spcBef>
                <a:spcPts val="0"/>
              </a:spcBef>
              <a:defRPr sz="2667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30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5711924" y="5445224"/>
            <a:ext cx="5713130" cy="816091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867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</a:p>
          <a:p>
            <a:pPr lvl="0"/>
            <a:r>
              <a:rPr kumimoji="1" lang="en-US" altLang="ja-JP" dirty="0"/>
              <a:t>Text goes here</a:t>
            </a:r>
            <a:br>
              <a:rPr kumimoji="1" lang="en-US" altLang="ja-JP" dirty="0"/>
            </a:br>
            <a:endParaRPr kumimoji="1" lang="en-US" altLang="ja-JP" dirty="0"/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62ADE8E9-9A9D-7223-8731-FEC7B857C2F2}"/>
              </a:ext>
            </a:extLst>
          </p:cNvPr>
          <p:cNvGrpSpPr/>
          <p:nvPr userDrawn="1"/>
        </p:nvGrpSpPr>
        <p:grpSpPr>
          <a:xfrm>
            <a:off x="11136997" y="284680"/>
            <a:ext cx="330151" cy="264000"/>
            <a:chOff x="8895615" y="2983260"/>
            <a:chExt cx="495183" cy="396000"/>
          </a:xfrm>
        </p:grpSpPr>
        <p:pic>
          <p:nvPicPr>
            <p:cNvPr id="4" name="straight connector 1">
              <a:extLst>
                <a:ext uri="{FF2B5EF4-FFF2-40B4-BE49-F238E27FC236}">
                  <a16:creationId xmlns:a16="http://schemas.microsoft.com/office/drawing/2014/main" id="{7FB93662-F81E-F511-21EF-41AC836D9A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95615" y="2983260"/>
              <a:ext cx="135143" cy="396000"/>
            </a:xfrm>
            <a:prstGeom prst="rect">
              <a:avLst/>
            </a:prstGeom>
          </p:spPr>
        </p:pic>
        <p:pic>
          <p:nvPicPr>
            <p:cNvPr id="6" name="straight connector 2">
              <a:extLst>
                <a:ext uri="{FF2B5EF4-FFF2-40B4-BE49-F238E27FC236}">
                  <a16:creationId xmlns:a16="http://schemas.microsoft.com/office/drawing/2014/main" id="{13513EA9-5042-2C05-3D39-7E10CEED0A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75635" y="2983260"/>
              <a:ext cx="135143" cy="396000"/>
            </a:xfrm>
            <a:prstGeom prst="rect">
              <a:avLst/>
            </a:prstGeom>
          </p:spPr>
        </p:pic>
        <p:pic>
          <p:nvPicPr>
            <p:cNvPr id="7" name="straight connector 3">
              <a:extLst>
                <a:ext uri="{FF2B5EF4-FFF2-40B4-BE49-F238E27FC236}">
                  <a16:creationId xmlns:a16="http://schemas.microsoft.com/office/drawing/2014/main" id="{D272A8A1-FB80-9984-1704-0635518D4B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55655" y="2983260"/>
              <a:ext cx="135143" cy="396000"/>
            </a:xfrm>
            <a:prstGeom prst="rect">
              <a:avLst/>
            </a:prstGeom>
          </p:spPr>
        </p:pic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4AD4DDD-CDC8-9C18-EDC9-82EEE750613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935" y="284680"/>
            <a:ext cx="1723426" cy="2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65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5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65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15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65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15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allAtOnce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allAtOnce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allAtOnce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allAtOnce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D62DC-C256-478E-A1DE-7F3FCBD43215}" type="datetimeFigureOut">
              <a:rPr lang="ru-RU" smtClean="0"/>
              <a:t>19.06.2024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0CC8D-E6BA-4D33-A853-5C5E1A2445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16311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941935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D62DC-C256-478E-A1DE-7F3FCBD43215}" type="datetimeFigureOut">
              <a:rPr lang="ru-RU" smtClean="0"/>
              <a:t>19.06.2024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0CC8D-E6BA-4D33-A853-5C5E1A2445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80419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Сравнение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0A54ACB-7875-4B37-B681-D8D05BD462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9" y="0"/>
            <a:ext cx="12180720" cy="6858000"/>
          </a:xfrm>
          <a:prstGeom prst="rect">
            <a:avLst/>
          </a:prstGeom>
        </p:spPr>
      </p:pic>
      <p:pic>
        <p:nvPicPr>
          <p:cNvPr id="34" name="Рисунок 4" descr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620326" y="606710"/>
            <a:ext cx="901297" cy="44453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664174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Прямоугольник 1"/>
          <p:cNvSpPr/>
          <p:nvPr/>
        </p:nvSpPr>
        <p:spPr>
          <a:xfrm>
            <a:off x="0" y="-27385"/>
            <a:ext cx="12192000" cy="6885386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60F082F-D7A2-42CB-B5C4-E9B5F3A040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9" y="0"/>
            <a:ext cx="121807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560808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D62DC-C256-478E-A1DE-7F3FCBD43215}" type="datetimeFigureOut">
              <a:rPr lang="ru-RU" smtClean="0"/>
              <a:t>19.06.2024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0CC8D-E6BA-4D33-A853-5C5E1A2445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8030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D62DC-C256-478E-A1DE-7F3FCBD43215}" type="datetimeFigureOut">
              <a:rPr lang="ru-RU" smtClean="0"/>
              <a:t>19.06.2024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0CC8D-E6BA-4D33-A853-5C5E1A2445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4696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D62DC-C256-478E-A1DE-7F3FCBD43215}" type="datetimeFigureOut">
              <a:rPr lang="ru-RU" smtClean="0"/>
              <a:t>19.06.2024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0CC8D-E6BA-4D33-A853-5C5E1A2445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0904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D62DC-C256-478E-A1DE-7F3FCBD43215}" type="datetimeFigureOut">
              <a:rPr lang="ru-RU" smtClean="0"/>
              <a:t>19.06.2024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0CC8D-E6BA-4D33-A853-5C5E1A2445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1213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D62DC-C256-478E-A1DE-7F3FCBD43215}" type="datetimeFigureOut">
              <a:rPr lang="ru-RU" smtClean="0"/>
              <a:t>19.06.2024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0CC8D-E6BA-4D33-A853-5C5E1A2445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980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D62DC-C256-478E-A1DE-7F3FCBD43215}" type="datetimeFigureOut">
              <a:rPr lang="ru-RU" smtClean="0"/>
              <a:t>19.06.2024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0CC8D-E6BA-4D33-A853-5C5E1A2445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1469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D62DC-C256-478E-A1DE-7F3FCBD43215}" type="datetimeFigureOut">
              <a:rPr lang="ru-RU" smtClean="0"/>
              <a:t>19.06.2024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0CC8D-E6BA-4D33-A853-5C5E1A2445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4550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.png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2D62DC-C256-478E-A1DE-7F3FCBD43215}" type="datetimeFigureOut">
              <a:rPr lang="ru-RU" smtClean="0"/>
              <a:t>19.06.2024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0CC8D-E6BA-4D33-A853-5C5E1A2445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2961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27385"/>
            <a:ext cx="12192000" cy="6885386"/>
          </a:xfrm>
          <a:prstGeom prst="rect">
            <a:avLst/>
          </a:prstGeom>
          <a:solidFill>
            <a:srgbClr val="1E2025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" name="Прямоугольник 6"/>
          <p:cNvSpPr/>
          <p:nvPr/>
        </p:nvSpPr>
        <p:spPr>
          <a:xfrm>
            <a:off x="0" y="-27385"/>
            <a:ext cx="12192000" cy="688538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4" name="Рисунок 7" descr="Рисунок 7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>
            <a:off x="1" y="-27386"/>
            <a:ext cx="12192000" cy="6885386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826683" y="769937"/>
            <a:ext cx="9753601" cy="1668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/>
          <a:lstStyle/>
          <a:p>
            <a:r>
              <a:t>Текст заголовка</a:t>
            </a:r>
          </a:p>
        </p:txBody>
      </p:sp>
      <p:sp>
        <p:nvSpPr>
          <p:cNvPr id="6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805083" y="2438400"/>
            <a:ext cx="4775201" cy="4419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/>
          <a:lstStyle/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  <p:sp>
        <p:nvSpPr>
          <p:cNvPr id="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478978" y="6232199"/>
            <a:ext cx="258623" cy="248303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/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68796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8" r:id="rId2"/>
    <p:sldLayoutId id="2147483669" r:id="rId3"/>
    <p:sldLayoutId id="2147483670" r:id="rId4"/>
    <p:sldLayoutId id="2147483671" r:id="rId5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38" marR="0" indent="-320038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27385"/>
            <a:ext cx="12192000" cy="6885386"/>
          </a:xfrm>
          <a:prstGeom prst="rect">
            <a:avLst/>
          </a:prstGeom>
          <a:solidFill>
            <a:srgbClr val="1E2025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" name="Прямоугольник 6"/>
          <p:cNvSpPr/>
          <p:nvPr/>
        </p:nvSpPr>
        <p:spPr>
          <a:xfrm>
            <a:off x="0" y="-27385"/>
            <a:ext cx="12192000" cy="688538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4" name="Рисунок 7" descr="Рисунок 7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>
            <a:off x="1" y="-27386"/>
            <a:ext cx="12192000" cy="6885386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826683" y="769937"/>
            <a:ext cx="9753601" cy="1668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/>
          <a:lstStyle/>
          <a:p>
            <a:r>
              <a:t>Текст заголовка</a:t>
            </a:r>
          </a:p>
        </p:txBody>
      </p:sp>
      <p:sp>
        <p:nvSpPr>
          <p:cNvPr id="6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805083" y="2438400"/>
            <a:ext cx="4775201" cy="4419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/>
          <a:lstStyle/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  <p:sp>
        <p:nvSpPr>
          <p:cNvPr id="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478978" y="6232199"/>
            <a:ext cx="258623" cy="248303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/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00470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6" r:id="rId2"/>
    <p:sldLayoutId id="2147483677" r:id="rId3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38" marR="0" indent="-320038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.emf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3" Type="http://schemas.openxmlformats.org/officeDocument/2006/relationships/image" Target="../media/image52.png"/><Relationship Id="rId7" Type="http://schemas.openxmlformats.org/officeDocument/2006/relationships/image" Target="../media/image59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0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0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9.png"/><Relationship Id="rId5" Type="http://schemas.openxmlformats.org/officeDocument/2006/relationships/image" Target="../media/image40.png"/><Relationship Id="rId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61.png"/><Relationship Id="rId7" Type="http://schemas.openxmlformats.org/officeDocument/2006/relationships/image" Target="../media/image60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9.png"/><Relationship Id="rId5" Type="http://schemas.openxmlformats.org/officeDocument/2006/relationships/image" Target="../media/image57.png"/><Relationship Id="rId4" Type="http://schemas.openxmlformats.org/officeDocument/2006/relationships/image" Target="../media/image62.png"/><Relationship Id="rId9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63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3.png"/><Relationship Id="rId9" Type="http://schemas.openxmlformats.org/officeDocument/2006/relationships/image" Target="../media/image60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emf"/><Relationship Id="rId4" Type="http://schemas.microsoft.com/office/2007/relationships/hdphoto" Target="../media/hdphoto1.wdp"/><Relationship Id="rId9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8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8.png"/><Relationship Id="rId11" Type="http://schemas.openxmlformats.org/officeDocument/2006/relationships/image" Target="../media/image93.png"/><Relationship Id="rId5" Type="http://schemas.openxmlformats.org/officeDocument/2006/relationships/image" Target="../media/image87.png"/><Relationship Id="rId10" Type="http://schemas.openxmlformats.org/officeDocument/2006/relationships/image" Target="../media/image92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png"/><Relationship Id="rId4" Type="http://schemas.microsoft.com/office/2007/relationships/hdphoto" Target="../media/hdphoto1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26" Type="http://schemas.openxmlformats.org/officeDocument/2006/relationships/image" Target="../media/image34.png"/><Relationship Id="rId3" Type="http://schemas.openxmlformats.org/officeDocument/2006/relationships/image" Target="../media/image7.png"/><Relationship Id="rId21" Type="http://schemas.openxmlformats.org/officeDocument/2006/relationships/image" Target="../media/image29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5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24" Type="http://schemas.openxmlformats.org/officeDocument/2006/relationships/image" Target="../media/image32.png"/><Relationship Id="rId5" Type="http://schemas.openxmlformats.org/officeDocument/2006/relationships/image" Target="../media/image8.emf"/><Relationship Id="rId15" Type="http://schemas.openxmlformats.org/officeDocument/2006/relationships/image" Target="../media/image23.png"/><Relationship Id="rId23" Type="http://schemas.openxmlformats.org/officeDocument/2006/relationships/image" Target="../media/image31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microsoft.com/office/2007/relationships/hdphoto" Target="../media/hdphoto1.wdp"/><Relationship Id="rId9" Type="http://schemas.openxmlformats.org/officeDocument/2006/relationships/image" Target="../media/image17.png"/><Relationship Id="rId14" Type="http://schemas.openxmlformats.org/officeDocument/2006/relationships/image" Target="../media/image22.png"/><Relationship Id="rId22" Type="http://schemas.openxmlformats.org/officeDocument/2006/relationships/image" Target="../media/image30.png"/><Relationship Id="rId27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1523999" y="2395392"/>
            <a:ext cx="9144000" cy="1322387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8000">
                <a:solidFill>
                  <a:srgbClr val="FFFFFF"/>
                </a:solidFill>
                <a:latin typeface="Nekst Bold"/>
                <a:ea typeface="Nekst Bold"/>
                <a:cs typeface="Nekst Bold"/>
                <a:sym typeface="Nekst Bold"/>
              </a:defRPr>
            </a:lvl1pPr>
          </a:lstStyle>
          <a:p>
            <a:r>
              <a:rPr lang="ru-RU" dirty="0" err="1">
                <a:latin typeface="Nekst " panose="020B0604020202020204" charset="0"/>
                <a:cs typeface="Nekst " panose="020B0604020202020204" charset="0"/>
              </a:rPr>
              <a:t>Инферит</a:t>
            </a:r>
            <a:endParaRPr dirty="0">
              <a:latin typeface="Nekst " panose="020B0604020202020204" charset="0"/>
              <a:cs typeface="Nekst " panose="020B0604020202020204" charset="0"/>
            </a:endParaRPr>
          </a:p>
        </p:txBody>
      </p:sp>
      <p:sp>
        <p:nvSpPr>
          <p:cNvPr id="64" name="Заголовок 1"/>
          <p:cNvSpPr txBox="1"/>
          <p:nvPr/>
        </p:nvSpPr>
        <p:spPr>
          <a:xfrm>
            <a:off x="1155864" y="3429000"/>
            <a:ext cx="10212779" cy="1189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b">
            <a:normAutofit fontScale="77500" lnSpcReduction="20000"/>
          </a:bodyPr>
          <a:lstStyle>
            <a:lvl1pPr algn="ctr" defTabSz="850391">
              <a:lnSpc>
                <a:spcPct val="72000"/>
              </a:lnSpc>
              <a:defRPr sz="2900">
                <a:solidFill>
                  <a:srgbClr val="FFFFFF"/>
                </a:solidFill>
                <a:latin typeface="Nekst"/>
                <a:ea typeface="Nekst"/>
                <a:cs typeface="Nekst"/>
                <a:sym typeface="Nekst"/>
              </a:defRPr>
            </a:lvl1pPr>
          </a:lstStyle>
          <a:p>
            <a:pPr marL="0" marR="0" lvl="0" indent="0" algn="ctr" defTabSz="850391" rtl="0" eaLnBrk="1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kst"/>
                <a:sym typeface="Nekst"/>
              </a:rPr>
              <a:t>Доступные российские </a:t>
            </a:r>
            <a:r>
              <a:rPr lang="ru-RU" kern="0" dirty="0"/>
              <a:t>ИТ-решения для бизнеса и государственных учреждений. </a:t>
            </a:r>
            <a:r>
              <a:rPr kumimoji="0" lang="ru-RU" sz="2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kst"/>
                <a:sym typeface="Nekst"/>
              </a:rPr>
              <a:t> </a:t>
            </a:r>
            <a:br>
              <a:rPr kumimoji="0" lang="en-US" sz="2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kst"/>
                <a:sym typeface="Nekst"/>
              </a:rPr>
            </a:br>
            <a:endParaRPr kumimoji="0" sz="29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kst"/>
              <a:sym typeface="Nekst"/>
            </a:endParaRPr>
          </a:p>
        </p:txBody>
      </p:sp>
      <p:pic>
        <p:nvPicPr>
          <p:cNvPr id="65" name="Рисунок 4" descr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3483" y="128620"/>
            <a:ext cx="3384378" cy="618507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FA88E0F-ECAA-4AF5-B8C0-CCC07046CE6F}"/>
              </a:ext>
            </a:extLst>
          </p:cNvPr>
          <p:cNvSpPr/>
          <p:nvPr/>
        </p:nvSpPr>
        <p:spPr>
          <a:xfrm>
            <a:off x="623136" y="5338163"/>
            <a:ext cx="6096000" cy="85722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20000"/>
              </a:lnSpc>
              <a:spcBef>
                <a:spcPts val="1000"/>
              </a:spcBef>
            </a:pPr>
            <a:r>
              <a:rPr lang="ru-RU" dirty="0">
                <a:solidFill>
                  <a:schemeClr val="bg1"/>
                </a:solidFill>
                <a:latin typeface="Nekst Thin" panose="00000200000000000000" pitchFamily="2" charset="-52"/>
                <a:ea typeface="+mj-ea"/>
                <a:cs typeface="+mj-cs"/>
              </a:rPr>
              <a:t>Макаров Вячеслав</a:t>
            </a:r>
          </a:p>
          <a:p>
            <a:pPr>
              <a:lnSpc>
                <a:spcPct val="120000"/>
              </a:lnSpc>
              <a:spcBef>
                <a:spcPts val="1000"/>
              </a:spcBef>
            </a:pPr>
            <a:r>
              <a:rPr lang="ru-RU" dirty="0" err="1">
                <a:solidFill>
                  <a:schemeClr val="bg1"/>
                </a:solidFill>
                <a:latin typeface="Nekst Thin" panose="00000200000000000000" pitchFamily="2" charset="-52"/>
                <a:ea typeface="+mj-ea"/>
                <a:cs typeface="+mj-cs"/>
              </a:rPr>
              <a:t>Шейкин</a:t>
            </a:r>
            <a:r>
              <a:rPr lang="ru-RU" dirty="0">
                <a:solidFill>
                  <a:schemeClr val="bg1"/>
                </a:solidFill>
                <a:latin typeface="Nekst Thin" panose="00000200000000000000" pitchFamily="2" charset="-52"/>
                <a:ea typeface="+mj-ea"/>
                <a:cs typeface="+mj-cs"/>
              </a:rPr>
              <a:t> Дмитрий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67355E-FE31-479E-ADD8-CC361453D29A}"/>
              </a:ext>
            </a:extLst>
          </p:cNvPr>
          <p:cNvSpPr txBox="1"/>
          <p:nvPr/>
        </p:nvSpPr>
        <p:spPr>
          <a:xfrm>
            <a:off x="8786901" y="5932973"/>
            <a:ext cx="20730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Nekst Thin" panose="00000200000000000000" pitchFamily="2" charset="-52"/>
                <a:ea typeface="+mj-ea"/>
                <a:cs typeface="+mj-cs"/>
              </a:rPr>
              <a:t>20 июня 2024 г.</a:t>
            </a:r>
          </a:p>
          <a:p>
            <a:r>
              <a:rPr lang="ru-RU" sz="1600" dirty="0">
                <a:solidFill>
                  <a:schemeClr val="bg1"/>
                </a:solidFill>
                <a:latin typeface="Nekst Thin" panose="00000200000000000000" pitchFamily="2" charset="-52"/>
                <a:ea typeface="+mj-ea"/>
                <a:cs typeface="+mj-cs"/>
              </a:rPr>
              <a:t>Санкт-Петербург</a:t>
            </a:r>
          </a:p>
        </p:txBody>
      </p:sp>
    </p:spTree>
    <p:extLst>
      <p:ext uri="{BB962C8B-B14F-4D97-AF65-F5344CB8AC3E}">
        <p14:creationId xmlns:p14="http://schemas.microsoft.com/office/powerpoint/2010/main" val="127617457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4F6870-1D5D-F047-8827-0C5036B567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" name="1600x1600_ (2) (1).png" descr="1600x1600_ (2) (1).png">
            <a:extLst>
              <a:ext uri="{FF2B5EF4-FFF2-40B4-BE49-F238E27FC236}">
                <a16:creationId xmlns:a16="http://schemas.microsoft.com/office/drawing/2014/main" id="{2B18B905-A6D1-129D-B681-955C3FB45AB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1712" y="141271"/>
            <a:ext cx="3967096" cy="3967097"/>
          </a:xfrm>
          <a:prstGeom prst="rect">
            <a:avLst/>
          </a:prstGeom>
          <a:ln w="12700">
            <a:miter lim="400000"/>
          </a:ln>
        </p:spPr>
      </p:pic>
      <p:pic>
        <p:nvPicPr>
          <p:cNvPr id="432" name="1600x1600_ (4) (1).png" descr="1600x1600_ (4) (1).png">
            <a:extLst>
              <a:ext uri="{FF2B5EF4-FFF2-40B4-BE49-F238E27FC236}">
                <a16:creationId xmlns:a16="http://schemas.microsoft.com/office/drawing/2014/main" id="{E770BB92-758D-5660-E61E-0C18B8DFC5F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9741" y="-408136"/>
            <a:ext cx="4736516" cy="4736517"/>
          </a:xfrm>
          <a:prstGeom prst="rect">
            <a:avLst/>
          </a:prstGeom>
          <a:ln w="12700">
            <a:miter lim="400000"/>
          </a:ln>
        </p:spPr>
      </p:pic>
      <p:pic>
        <p:nvPicPr>
          <p:cNvPr id="433" name="1600x1600_ (1).png" descr="1600x1600_ (1).png">
            <a:extLst>
              <a:ext uri="{FF2B5EF4-FFF2-40B4-BE49-F238E27FC236}">
                <a16:creationId xmlns:a16="http://schemas.microsoft.com/office/drawing/2014/main" id="{095C26FC-240E-238F-E2F4-69A515C932F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04248" y="1960122"/>
            <a:ext cx="5215198" cy="4535801"/>
          </a:xfrm>
          <a:prstGeom prst="rect">
            <a:avLst/>
          </a:prstGeom>
          <a:ln w="12700">
            <a:miter lim="400000"/>
          </a:ln>
        </p:spPr>
      </p:pic>
      <p:sp>
        <p:nvSpPr>
          <p:cNvPr id="434" name="Заголовок 1">
            <a:extLst>
              <a:ext uri="{FF2B5EF4-FFF2-40B4-BE49-F238E27FC236}">
                <a16:creationId xmlns:a16="http://schemas.microsoft.com/office/drawing/2014/main" id="{F7B0ECB0-78C4-C913-ACE9-6E2C16E9B073}"/>
              </a:ext>
            </a:extLst>
          </p:cNvPr>
          <p:cNvSpPr txBox="1"/>
          <p:nvPr/>
        </p:nvSpPr>
        <p:spPr>
          <a:xfrm>
            <a:off x="264337" y="4714039"/>
            <a:ext cx="6125312" cy="11762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/>
          </a:bodyPr>
          <a:lstStyle>
            <a:lvl1pPr>
              <a:lnSpc>
                <a:spcPct val="90000"/>
              </a:lnSpc>
              <a:defRPr sz="7200">
                <a:solidFill>
                  <a:srgbClr val="FFFFFF"/>
                </a:solidFill>
                <a:latin typeface="Nekst Bold"/>
                <a:ea typeface="Nekst Bold"/>
                <a:cs typeface="Nekst Bold"/>
                <a:sym typeface="Nekst Bold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kst" panose="020B0604020202020204" charset="-52"/>
                <a:sym typeface="Nekst Bold"/>
              </a:rPr>
              <a:t>Ноутбуки</a:t>
            </a:r>
            <a:r>
              <a:rPr kumimoji="0" lang="ru-RU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kst" panose="020B0604020202020204" charset="-52"/>
                <a:sym typeface="Nekst Bold"/>
              </a:rPr>
              <a:t> </a:t>
            </a:r>
            <a:r>
              <a:rPr kumimoji="0" lang="ru-RU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kst" panose="020B0604020202020204" charset="-52"/>
                <a:sym typeface="Nekst Bold"/>
              </a:rPr>
              <a:t>Инферит</a:t>
            </a:r>
            <a:endParaRPr kumimoji="0" sz="4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kst" panose="020B0604020202020204" charset="-52"/>
              <a:sym typeface="Nekst Bold"/>
            </a:endParaRPr>
          </a:p>
        </p:txBody>
      </p:sp>
    </p:spTree>
    <p:extLst>
      <p:ext uri="{BB962C8B-B14F-4D97-AF65-F5344CB8AC3E}">
        <p14:creationId xmlns:p14="http://schemas.microsoft.com/office/powerpoint/2010/main" val="847276242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10F400-1899-DBC8-C5F5-0CC4004D10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D115981B-E7BA-4F07-A6AA-CFB20FD503A6}"/>
              </a:ext>
            </a:extLst>
          </p:cNvPr>
          <p:cNvGrpSpPr/>
          <p:nvPr/>
        </p:nvGrpSpPr>
        <p:grpSpPr>
          <a:xfrm>
            <a:off x="6301588" y="2312032"/>
            <a:ext cx="3010300" cy="2996794"/>
            <a:chOff x="7672329" y="602020"/>
            <a:chExt cx="3010300" cy="2996794"/>
          </a:xfrm>
        </p:grpSpPr>
        <p:pic>
          <p:nvPicPr>
            <p:cNvPr id="7" name="1600x1600_ (9) (1).png" descr="1600x1600_ (9) (1).png">
              <a:extLst>
                <a:ext uri="{FF2B5EF4-FFF2-40B4-BE49-F238E27FC236}">
                  <a16:creationId xmlns:a16="http://schemas.microsoft.com/office/drawing/2014/main" id="{F306C6BD-F278-4089-A794-44B942AD8B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672329" y="980674"/>
              <a:ext cx="3010300" cy="2618140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9" name="TextBox 6">
              <a:extLst>
                <a:ext uri="{FF2B5EF4-FFF2-40B4-BE49-F238E27FC236}">
                  <a16:creationId xmlns:a16="http://schemas.microsoft.com/office/drawing/2014/main" id="{70F72ABE-59B6-468E-B814-F6215D7D7233}"/>
                </a:ext>
              </a:extLst>
            </p:cNvPr>
            <p:cNvSpPr txBox="1"/>
            <p:nvPr/>
          </p:nvSpPr>
          <p:spPr>
            <a:xfrm>
              <a:off x="7819326" y="602020"/>
              <a:ext cx="2110291" cy="33855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>
              <a:spAutoFit/>
            </a:bodyPr>
            <a:lstStyle>
              <a:lvl1pPr>
                <a:defRPr sz="3600" spc="110">
                  <a:solidFill>
                    <a:srgbClr val="B82E46"/>
                  </a:solidFill>
                  <a:latin typeface="Nekst Bold"/>
                  <a:ea typeface="Nekst Bold"/>
                  <a:cs typeface="Nekst Bold"/>
                  <a:sym typeface="Nekst Bold"/>
                </a:defRPr>
              </a:lvl1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11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ekst Bold"/>
                  <a:sym typeface="Nekst Bold"/>
                </a:rPr>
                <a:t>Inferit</a:t>
              </a:r>
              <a:r>
                <a:rPr kumimoji="0" lang="en-US" sz="1600" b="0" i="0" u="none" strike="noStrike" kern="0" cap="none" spc="11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ekst Bold"/>
                  <a:sym typeface="Nekst Bold"/>
                </a:rPr>
                <a:t> </a:t>
              </a:r>
              <a:r>
                <a:rPr kumimoji="0" lang="en-US" sz="1600" b="0" i="0" u="none" strike="noStrike" kern="0" cap="none" spc="11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ekst Bold"/>
                  <a:sym typeface="Nekst Bold"/>
                </a:rPr>
                <a:t>Enox</a:t>
              </a:r>
              <a:r>
                <a:rPr kumimoji="0" lang="en-US" sz="1600" b="0" i="0" u="none" strike="noStrike" kern="0" cap="none" spc="11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ekst Bold"/>
                  <a:sym typeface="Nekst Bold"/>
                </a:rPr>
                <a:t> 14.1”</a:t>
              </a:r>
            </a:p>
          </p:txBody>
        </p:sp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482BBC53-7277-47FD-8E4E-B5D059B9827C}"/>
              </a:ext>
            </a:extLst>
          </p:cNvPr>
          <p:cNvGrpSpPr/>
          <p:nvPr/>
        </p:nvGrpSpPr>
        <p:grpSpPr>
          <a:xfrm>
            <a:off x="9623212" y="2446465"/>
            <a:ext cx="2836803" cy="2583181"/>
            <a:chOff x="7819326" y="3942385"/>
            <a:chExt cx="2836803" cy="2583181"/>
          </a:xfrm>
        </p:grpSpPr>
        <p:pic>
          <p:nvPicPr>
            <p:cNvPr id="14" name="1600x1600_ (4).png" descr="1600x1600_ (4).png">
              <a:extLst>
                <a:ext uri="{FF2B5EF4-FFF2-40B4-BE49-F238E27FC236}">
                  <a16:creationId xmlns:a16="http://schemas.microsoft.com/office/drawing/2014/main" id="{4C7FAC18-1449-4DD6-A056-FE139D2737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819326" y="4058320"/>
              <a:ext cx="2836803" cy="2467246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6" name="TextBox 6">
              <a:extLst>
                <a:ext uri="{FF2B5EF4-FFF2-40B4-BE49-F238E27FC236}">
                  <a16:creationId xmlns:a16="http://schemas.microsoft.com/office/drawing/2014/main" id="{F975533E-E4C1-4A17-96E5-48B447A0C0DB}"/>
                </a:ext>
              </a:extLst>
            </p:cNvPr>
            <p:cNvSpPr txBox="1"/>
            <p:nvPr/>
          </p:nvSpPr>
          <p:spPr>
            <a:xfrm>
              <a:off x="7819326" y="3942385"/>
              <a:ext cx="2110291" cy="33855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>
              <a:spAutoFit/>
            </a:bodyPr>
            <a:lstStyle>
              <a:lvl1pPr>
                <a:defRPr sz="3600" spc="110">
                  <a:solidFill>
                    <a:srgbClr val="B82E46"/>
                  </a:solidFill>
                  <a:latin typeface="Nekst Bold"/>
                  <a:ea typeface="Nekst Bold"/>
                  <a:cs typeface="Nekst Bold"/>
                  <a:sym typeface="Nekst Bold"/>
                </a:defRPr>
              </a:lvl1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11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ekst Bold"/>
                  <a:sym typeface="Nekst Bold"/>
                </a:rPr>
                <a:t>Inferit</a:t>
              </a:r>
              <a:r>
                <a:rPr kumimoji="0" lang="en-US" sz="1600" b="0" i="0" u="none" strike="noStrike" kern="0" cap="none" spc="11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ekst Bold"/>
                  <a:sym typeface="Nekst Bold"/>
                </a:rPr>
                <a:t> Silver 14.1” </a:t>
              </a:r>
            </a:p>
          </p:txBody>
        </p:sp>
      </p:grpSp>
      <p:pic>
        <p:nvPicPr>
          <p:cNvPr id="12" name="compact_3.png" descr="compact_3.png">
            <a:extLst>
              <a:ext uri="{FF2B5EF4-FFF2-40B4-BE49-F238E27FC236}">
                <a16:creationId xmlns:a16="http://schemas.microsoft.com/office/drawing/2014/main" id="{EF78328B-30C2-4A94-A96A-8F0ECAFCCD9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92" t="18312" r="7248" b="16911"/>
          <a:stretch/>
        </p:blipFill>
        <p:spPr>
          <a:xfrm>
            <a:off x="3184877" y="3011495"/>
            <a:ext cx="2626214" cy="1727242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extBox 6">
            <a:extLst>
              <a:ext uri="{FF2B5EF4-FFF2-40B4-BE49-F238E27FC236}">
                <a16:creationId xmlns:a16="http://schemas.microsoft.com/office/drawing/2014/main" id="{199B60D3-8718-4A72-AB5D-A5FD1CC19C3F}"/>
              </a:ext>
            </a:extLst>
          </p:cNvPr>
          <p:cNvSpPr txBox="1"/>
          <p:nvPr/>
        </p:nvSpPr>
        <p:spPr>
          <a:xfrm>
            <a:off x="3528460" y="2395359"/>
            <a:ext cx="2458264" cy="338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3600" spc="110">
                <a:solidFill>
                  <a:srgbClr val="B82E46"/>
                </a:solidFill>
                <a:latin typeface="Nekst Bold"/>
                <a:ea typeface="Nekst Bold"/>
                <a:cs typeface="Nekst Bold"/>
                <a:sym typeface="Nekst Bold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1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kst Bold"/>
                <a:sym typeface="Nekst Bold"/>
              </a:rPr>
              <a:t>Inferit</a:t>
            </a:r>
            <a:r>
              <a:rPr kumimoji="0" lang="en-US" sz="1600" b="0" i="0" u="none" strike="noStrike" kern="0" cap="none" spc="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kst Bold"/>
                <a:sym typeface="Nekst Bold"/>
              </a:rPr>
              <a:t> Compact 14.1”</a:t>
            </a:r>
          </a:p>
        </p:txBody>
      </p:sp>
      <p:pic>
        <p:nvPicPr>
          <p:cNvPr id="10" name="1600x1600_ (2) (1).png" descr="1600x1600_ (2) (1).png">
            <a:extLst>
              <a:ext uri="{FF2B5EF4-FFF2-40B4-BE49-F238E27FC236}">
                <a16:creationId xmlns:a16="http://schemas.microsoft.com/office/drawing/2014/main" id="{D6B33C2B-7FA3-4941-9A3F-07A28D3EB3C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7039" y="2720587"/>
            <a:ext cx="2654923" cy="2309059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extBox 6">
            <a:extLst>
              <a:ext uri="{FF2B5EF4-FFF2-40B4-BE49-F238E27FC236}">
                <a16:creationId xmlns:a16="http://schemas.microsoft.com/office/drawing/2014/main" id="{57686A66-6798-4E0E-85A7-58127D444314}"/>
              </a:ext>
            </a:extLst>
          </p:cNvPr>
          <p:cNvSpPr txBox="1"/>
          <p:nvPr/>
        </p:nvSpPr>
        <p:spPr>
          <a:xfrm>
            <a:off x="404062" y="2382037"/>
            <a:ext cx="2408035" cy="338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3600" spc="110">
                <a:solidFill>
                  <a:srgbClr val="B82E46"/>
                </a:solidFill>
                <a:latin typeface="Nekst Bold"/>
                <a:ea typeface="Nekst Bold"/>
                <a:cs typeface="Nekst Bold"/>
                <a:sym typeface="Nekst Bold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1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kst Bold"/>
                <a:sym typeface="Nekst Bold"/>
              </a:rPr>
              <a:t>Inferit</a:t>
            </a:r>
            <a:r>
              <a:rPr kumimoji="0" lang="en-US" sz="1600" b="0" i="0" u="none" strike="noStrike" kern="0" cap="none" spc="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kst Bold"/>
                <a:sym typeface="Nekst Bold"/>
              </a:rPr>
              <a:t> Eclipse 14.1”</a:t>
            </a:r>
          </a:p>
        </p:txBody>
      </p:sp>
      <p:sp>
        <p:nvSpPr>
          <p:cNvPr id="86" name="TextBox 14">
            <a:extLst>
              <a:ext uri="{FF2B5EF4-FFF2-40B4-BE49-F238E27FC236}">
                <a16:creationId xmlns:a16="http://schemas.microsoft.com/office/drawing/2014/main" id="{691247CE-4FBD-40F9-B4F5-86127F47972B}"/>
              </a:ext>
            </a:extLst>
          </p:cNvPr>
          <p:cNvSpPr txBox="1"/>
          <p:nvPr/>
        </p:nvSpPr>
        <p:spPr>
          <a:xfrm>
            <a:off x="2511725" y="985164"/>
            <a:ext cx="1016735" cy="338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numCol="1" anchor="t">
            <a:spAutoFit/>
          </a:bodyPr>
          <a:lstStyle>
            <a:lvl1pPr>
              <a:defRPr sz="2400" spc="60">
                <a:solidFill>
                  <a:srgbClr val="FFFFFF"/>
                </a:solidFill>
                <a:latin typeface="Nekst Bold"/>
                <a:ea typeface="Nekst Bold"/>
                <a:cs typeface="Nekst Bold"/>
                <a:sym typeface="Nekst Bold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kst Bold"/>
                <a:sym typeface="Nekst Bold"/>
              </a:rPr>
              <a:t>1 48 ₽</a:t>
            </a:r>
          </a:p>
        </p:txBody>
      </p:sp>
      <p:sp>
        <p:nvSpPr>
          <p:cNvPr id="48" name="Заголовок 1">
            <a:extLst>
              <a:ext uri="{FF2B5EF4-FFF2-40B4-BE49-F238E27FC236}">
                <a16:creationId xmlns:a16="http://schemas.microsoft.com/office/drawing/2014/main" id="{CDFF9871-89E4-4A11-8ED8-B6F60FCA35CF}"/>
              </a:ext>
            </a:extLst>
          </p:cNvPr>
          <p:cNvSpPr txBox="1"/>
          <p:nvPr/>
        </p:nvSpPr>
        <p:spPr>
          <a:xfrm>
            <a:off x="3263959" y="851242"/>
            <a:ext cx="5094263" cy="8447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/>
          </a:bodyPr>
          <a:lstStyle>
            <a:lvl1pPr>
              <a:lnSpc>
                <a:spcPct val="90000"/>
              </a:lnSpc>
              <a:defRPr sz="7200">
                <a:solidFill>
                  <a:srgbClr val="FFFFFF"/>
                </a:solidFill>
                <a:latin typeface="Nekst Bold"/>
                <a:ea typeface="Nekst Bold"/>
                <a:cs typeface="Nekst Bold"/>
                <a:sym typeface="Nekst Bold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0" cap="none" spc="0" normalizeH="0" baseline="0" noProof="0" dirty="0">
                <a:ln>
                  <a:noFill/>
                </a:ln>
                <a:solidFill>
                  <a:srgbClr val="B82E46"/>
                </a:solidFill>
                <a:effectLst/>
                <a:uLnTx/>
                <a:uFillTx/>
                <a:latin typeface="Nekst " panose="020B0604020202020204" charset="0"/>
                <a:cs typeface="Nekst " panose="020B0604020202020204" charset="0"/>
                <a:sym typeface="Nekst Bold"/>
              </a:rPr>
              <a:t>Модельный ряд</a:t>
            </a:r>
            <a:endParaRPr kumimoji="0" sz="4400" b="0" i="0" u="none" strike="noStrike" kern="0" cap="none" spc="0" normalizeH="0" baseline="0" noProof="0" dirty="0">
              <a:ln>
                <a:noFill/>
              </a:ln>
              <a:solidFill>
                <a:srgbClr val="B82E46"/>
              </a:solidFill>
              <a:effectLst/>
              <a:uLnTx/>
              <a:uFillTx/>
              <a:latin typeface="Nekst " panose="020B0604020202020204" charset="0"/>
              <a:cs typeface="Nekst " panose="020B0604020202020204" charset="0"/>
              <a:sym typeface="Nekst Bold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FD30341F-EDDA-45D4-B405-D31E6323CB42}"/>
              </a:ext>
            </a:extLst>
          </p:cNvPr>
          <p:cNvSpPr/>
          <p:nvPr/>
        </p:nvSpPr>
        <p:spPr>
          <a:xfrm>
            <a:off x="9311888" y="1816800"/>
            <a:ext cx="27861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accent5"/>
                </a:solidFill>
              </a:rPr>
              <a:t>*</a:t>
            </a:r>
            <a:r>
              <a:rPr lang="ru-RU" sz="1400" b="1" dirty="0">
                <a:solidFill>
                  <a:schemeClr val="accent5"/>
                </a:solidFill>
              </a:rPr>
              <a:t>Ждем в реестре в </a:t>
            </a:r>
            <a:r>
              <a:rPr lang="en-US" sz="1400" b="1" dirty="0">
                <a:solidFill>
                  <a:schemeClr val="accent5"/>
                </a:solidFill>
              </a:rPr>
              <a:t>Q3-Q3 2024</a:t>
            </a:r>
            <a:endParaRPr lang="ru-RU" sz="1400" b="1" dirty="0">
              <a:solidFill>
                <a:schemeClr val="accent5"/>
              </a:solidFill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F6D30D6-339B-4423-8BC1-989BF425F3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62910" y="296863"/>
            <a:ext cx="2212928" cy="404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108103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5FA2BD-2431-A316-9417-BF6B0A2450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TextBox 6">
            <a:extLst>
              <a:ext uri="{FF2B5EF4-FFF2-40B4-BE49-F238E27FC236}">
                <a16:creationId xmlns:a16="http://schemas.microsoft.com/office/drawing/2014/main" id="{DD8BC373-DEE6-7B53-9891-3240F34593BF}"/>
              </a:ext>
            </a:extLst>
          </p:cNvPr>
          <p:cNvSpPr txBox="1"/>
          <p:nvPr/>
        </p:nvSpPr>
        <p:spPr>
          <a:xfrm>
            <a:off x="2006466" y="494510"/>
            <a:ext cx="5045156" cy="584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3600" spc="110">
                <a:solidFill>
                  <a:srgbClr val="B82E46"/>
                </a:solidFill>
                <a:latin typeface="Nekst Bold"/>
                <a:ea typeface="Nekst Bold"/>
                <a:cs typeface="Nekst Bold"/>
                <a:sym typeface="Nekst Bold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0" i="0" u="none" strike="noStrike" kern="0" cap="none" spc="110" normalizeH="0" baseline="0" noProof="0" dirty="0" err="1">
                <a:ln>
                  <a:noFill/>
                </a:ln>
                <a:solidFill>
                  <a:srgbClr val="B82E46"/>
                </a:solidFill>
                <a:effectLst/>
                <a:uLnTx/>
                <a:uFillTx/>
                <a:latin typeface="+mj-lt"/>
                <a:sym typeface="Nekst Bold"/>
              </a:rPr>
              <a:t>Inferit</a:t>
            </a:r>
            <a:r>
              <a:rPr kumimoji="0" sz="3200" b="0" i="0" u="none" strike="noStrike" kern="0" cap="none" spc="110" normalizeH="0" baseline="0" noProof="0" dirty="0">
                <a:ln>
                  <a:noFill/>
                </a:ln>
                <a:solidFill>
                  <a:srgbClr val="B82E46"/>
                </a:solidFill>
                <a:effectLst/>
                <a:uLnTx/>
                <a:uFillTx/>
                <a:latin typeface="+mj-lt"/>
                <a:sym typeface="Nekst Bold"/>
              </a:rPr>
              <a:t> </a:t>
            </a:r>
            <a:r>
              <a:rPr kumimoji="0" sz="3200" b="0" i="0" u="none" strike="noStrike" kern="0" cap="none" spc="110" normalizeH="0" baseline="0" noProof="0" dirty="0" err="1">
                <a:ln>
                  <a:noFill/>
                </a:ln>
                <a:solidFill>
                  <a:srgbClr val="B82E46"/>
                </a:solidFill>
                <a:effectLst/>
                <a:uLnTx/>
                <a:uFillTx/>
                <a:latin typeface="+mj-lt"/>
                <a:sym typeface="Nekst Bold"/>
              </a:rPr>
              <a:t>Enox</a:t>
            </a:r>
            <a:r>
              <a:rPr lang="en-US" sz="3200" kern="0" dirty="0">
                <a:latin typeface="+mj-lt"/>
              </a:rPr>
              <a:t> (renew) </a:t>
            </a:r>
            <a:r>
              <a:rPr kumimoji="0" sz="3200" b="0" i="0" u="none" strike="noStrike" kern="0" cap="none" spc="110" normalizeH="0" baseline="0" noProof="0" dirty="0">
                <a:ln>
                  <a:noFill/>
                </a:ln>
                <a:solidFill>
                  <a:srgbClr val="B82E46"/>
                </a:solidFill>
                <a:effectLst/>
                <a:uLnTx/>
                <a:uFillTx/>
                <a:latin typeface="+mj-lt"/>
                <a:sym typeface="Nekst Bold"/>
              </a:rPr>
              <a:t>14.1”</a:t>
            </a:r>
          </a:p>
        </p:txBody>
      </p:sp>
      <p:pic>
        <p:nvPicPr>
          <p:cNvPr id="465" name="1600x1600_ (5).png" descr="1600x1600_ (5).png">
            <a:extLst>
              <a:ext uri="{FF2B5EF4-FFF2-40B4-BE49-F238E27FC236}">
                <a16:creationId xmlns:a16="http://schemas.microsoft.com/office/drawing/2014/main" id="{93B940E4-FB85-FFE0-2F7C-6CA8BC810A6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08013" y="928422"/>
            <a:ext cx="3680921" cy="3201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466" name="1600x1600_ (9) (1).png" descr="1600x1600_ (9) (1).png">
            <a:extLst>
              <a:ext uri="{FF2B5EF4-FFF2-40B4-BE49-F238E27FC236}">
                <a16:creationId xmlns:a16="http://schemas.microsoft.com/office/drawing/2014/main" id="{CD61B2FB-3F00-5EFF-F435-87FB1D82224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74640" y="1658164"/>
            <a:ext cx="4011235" cy="3488681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TextBox 6">
            <a:extLst>
              <a:ext uri="{FF2B5EF4-FFF2-40B4-BE49-F238E27FC236}">
                <a16:creationId xmlns:a16="http://schemas.microsoft.com/office/drawing/2014/main" id="{B645350E-9D76-4E00-9974-6AD173E4A1FE}"/>
              </a:ext>
            </a:extLst>
          </p:cNvPr>
          <p:cNvSpPr txBox="1"/>
          <p:nvPr/>
        </p:nvSpPr>
        <p:spPr>
          <a:xfrm>
            <a:off x="9121698" y="250042"/>
            <a:ext cx="1332736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3600" spc="110">
                <a:solidFill>
                  <a:srgbClr val="B82E46"/>
                </a:solidFill>
                <a:latin typeface="Nekst Bold"/>
                <a:ea typeface="Nekst Bold"/>
                <a:cs typeface="Nekst Bold"/>
                <a:sym typeface="Nekst Bold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110" normalizeH="0" baseline="0" noProof="0" dirty="0">
                <a:ln>
                  <a:noFill/>
                </a:ln>
                <a:solidFill>
                  <a:srgbClr val="B82E46"/>
                </a:solidFill>
                <a:effectLst/>
                <a:uLnTx/>
                <a:uFillTx/>
                <a:latin typeface="Nekst Bold"/>
                <a:sym typeface="Nekst Bold"/>
              </a:rPr>
              <a:t>*Q2 2024</a:t>
            </a:r>
            <a:endParaRPr kumimoji="0" sz="2000" b="0" i="0" u="none" strike="noStrike" kern="0" cap="none" spc="110" normalizeH="0" baseline="0" noProof="0" dirty="0">
              <a:ln>
                <a:noFill/>
              </a:ln>
              <a:solidFill>
                <a:srgbClr val="B82E46"/>
              </a:solidFill>
              <a:effectLst/>
              <a:uLnTx/>
              <a:uFillTx/>
              <a:latin typeface="Nekst Bold"/>
              <a:sym typeface="Nekst Bold"/>
            </a:endParaRPr>
          </a:p>
        </p:txBody>
      </p:sp>
      <p:graphicFrame>
        <p:nvGraphicFramePr>
          <p:cNvPr id="31" name="Таблица 20">
            <a:extLst>
              <a:ext uri="{FF2B5EF4-FFF2-40B4-BE49-F238E27FC236}">
                <a16:creationId xmlns:a16="http://schemas.microsoft.com/office/drawing/2014/main" id="{39C9A42C-3226-459E-9978-EAE71726FF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53586579"/>
              </p:ext>
            </p:extLst>
          </p:nvPr>
        </p:nvGraphicFramePr>
        <p:xfrm>
          <a:off x="6090731" y="1639229"/>
          <a:ext cx="5693282" cy="4561548"/>
        </p:xfrm>
        <a:graphic>
          <a:graphicData uri="http://schemas.openxmlformats.org/drawingml/2006/table">
            <a:tbl>
              <a:tblPr/>
              <a:tblGrid>
                <a:gridCol w="20608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324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293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Nekst" panose="00000500000000000000" pitchFamily="2" charset="-52"/>
                        </a:rPr>
                        <a:t>Цвет</a:t>
                      </a:r>
                    </a:p>
                  </a:txBody>
                  <a:tcPr marL="72000" marR="72000" marT="9525" marB="0" anchor="ctr">
                    <a:lnL w="12700">
                      <a:noFill/>
                      <a:miter lim="400000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>
                      <a:noFill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Nekst" panose="00000500000000000000" pitchFamily="2" charset="-52"/>
                        </a:rPr>
                        <a:t>черный</a:t>
                      </a:r>
                    </a:p>
                  </a:txBody>
                  <a:tcPr marL="72000" marR="72000" marT="9525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noFill/>
                      <a:miter lim="400000"/>
                    </a:lnR>
                    <a:lnT w="6350">
                      <a:noFill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127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Nekst" panose="00000500000000000000" pitchFamily="2" charset="-52"/>
                        </a:rPr>
                        <a:t>Вес</a:t>
                      </a:r>
                    </a:p>
                  </a:txBody>
                  <a:tcPr marL="72000" marR="72000" marT="9525" marB="0" anchor="ctr">
                    <a:lnL w="12700">
                      <a:noFill/>
                      <a:miter lim="400000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Nekst" panose="00000500000000000000" pitchFamily="2" charset="-52"/>
                        </a:rPr>
                        <a:t>1,5 кг</a:t>
                      </a:r>
                    </a:p>
                  </a:txBody>
                  <a:tcPr marL="72000" marR="72000" marT="9525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noFill/>
                      <a:miter lim="400000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5612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Nekst" panose="00000500000000000000" pitchFamily="2" charset="-52"/>
                        </a:rPr>
                        <a:t>Разъемы</a:t>
                      </a:r>
                    </a:p>
                  </a:txBody>
                  <a:tcPr marL="72000" marR="72000" marT="9525" marB="0" anchor="ctr">
                    <a:lnL w="12700">
                      <a:noFill/>
                      <a:miter lim="400000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Nekst" panose="00000500000000000000" pitchFamily="2" charset="-52"/>
                        </a:rPr>
                        <a:t>2*USB 3.0, 1*FF Type-C, 1*HDMI 1.4, Ø3.5mm Combo, 1x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Nekst" panose="00000500000000000000" pitchFamily="2" charset="-52"/>
                        </a:rPr>
                        <a:t>miniSD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Nekst" panose="00000500000000000000" pitchFamily="2" charset="-52"/>
                        </a:rPr>
                        <a:t>,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Nekst" panose="00000500000000000000" pitchFamily="2" charset="-52"/>
                        </a:rPr>
                        <a:t>Cardreader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Nekst" panose="00000500000000000000" pitchFamily="2" charset="-52"/>
                        </a:rPr>
                        <a:t>, RJ45, 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Nekst" panose="00000500000000000000" pitchFamily="2" charset="-52"/>
                        </a:rPr>
                        <a:t>LTE</a:t>
                      </a:r>
                    </a:p>
                  </a:txBody>
                  <a:tcPr marL="72000" marR="72000" marT="9525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noFill/>
                      <a:miter lim="400000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127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Nekst" panose="00000500000000000000" pitchFamily="2" charset="-52"/>
                        </a:rPr>
                        <a:t>Клавиатура с подсветкой</a:t>
                      </a:r>
                    </a:p>
                  </a:txBody>
                  <a:tcPr marL="72000" marR="72000" marT="9525" marB="0" anchor="ctr">
                    <a:lnL w="12700">
                      <a:noFill/>
                      <a:miter lim="400000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Nekst" panose="00000500000000000000" pitchFamily="2" charset="-52"/>
                        </a:rPr>
                        <a:t>да</a:t>
                      </a:r>
                    </a:p>
                  </a:txBody>
                  <a:tcPr marL="72000" marR="72000" marT="9525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noFill/>
                      <a:miter lim="400000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4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127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Nekst" panose="00000500000000000000" pitchFamily="2" charset="-52"/>
                        </a:rPr>
                        <a:t>Передняя камера</a:t>
                      </a:r>
                    </a:p>
                  </a:txBody>
                  <a:tcPr marL="72000" marR="72000" marT="9525" marB="0" anchor="ctr">
                    <a:lnL w="12700">
                      <a:noFill/>
                      <a:miter lim="400000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Nekst" panose="00000500000000000000" pitchFamily="2" charset="-52"/>
                        </a:rPr>
                        <a:t>2M</a:t>
                      </a: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Nekst" panose="00000500000000000000" pitchFamily="2" charset="-52"/>
                        </a:rPr>
                        <a:t>р, 1080</a:t>
                      </a: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Nekst" panose="00000500000000000000" pitchFamily="2" charset="-52"/>
                        </a:rPr>
                        <a:t>p</a:t>
                      </a:r>
                    </a:p>
                  </a:txBody>
                  <a:tcPr marL="72000" marR="72000" marT="9525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noFill/>
                      <a:miter lim="400000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5612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Nekst" panose="00000500000000000000" pitchFamily="2" charset="-52"/>
                        </a:rPr>
                        <a:t>Оперативная память</a:t>
                      </a:r>
                    </a:p>
                  </a:txBody>
                  <a:tcPr marL="72000" marR="72000" marT="9525" marB="0" anchor="ctr">
                    <a:lnL w="12700">
                      <a:noFill/>
                      <a:miter lim="400000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Nekst" panose="00000500000000000000" pitchFamily="2" charset="-52"/>
                        </a:rPr>
                        <a:t>1*DDR4 3200MHz SO-DIMM (8ГБ одной планкой </a:t>
                      </a:r>
                      <a:b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Nekst" panose="00000500000000000000" pitchFamily="2" charset="-52"/>
                        </a:rPr>
                      </a:b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Nekst" panose="00000500000000000000" pitchFamily="2" charset="-52"/>
                        </a:rPr>
                        <a:t>с возможностью расширения до 32 </a:t>
                      </a:r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Nekst" panose="00000500000000000000" pitchFamily="2" charset="-52"/>
                        </a:rPr>
                        <a:t>гб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Nekst" panose="00000500000000000000" pitchFamily="2" charset="-52"/>
                        </a:rPr>
                        <a:t> )</a:t>
                      </a:r>
                    </a:p>
                  </a:txBody>
                  <a:tcPr marL="72000" marR="72000" marT="9525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noFill/>
                      <a:miter lim="400000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6700019"/>
                  </a:ext>
                </a:extLst>
              </a:tr>
              <a:tr h="49127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Nekst" panose="00000500000000000000" pitchFamily="2" charset="-52"/>
                        </a:rPr>
                        <a:t>Хранилище</a:t>
                      </a:r>
                    </a:p>
                  </a:txBody>
                  <a:tcPr marL="72000" marR="72000" marT="9525" marB="0" anchor="ctr">
                    <a:lnL w="12700">
                      <a:noFill/>
                      <a:miter lim="400000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Nekst" panose="00000500000000000000" pitchFamily="2" charset="-52"/>
                        </a:rPr>
                        <a:t>1*M.2280 PCIe3.0×4 - 256 гб</a:t>
                      </a:r>
                    </a:p>
                  </a:txBody>
                  <a:tcPr marL="72000" marR="72000" marT="9525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noFill/>
                      <a:miter lim="400000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9564924"/>
                  </a:ext>
                </a:extLst>
              </a:tr>
              <a:tr h="49127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Nekst" panose="00000500000000000000" pitchFamily="2" charset="-52"/>
                        </a:rPr>
                        <a:t>Wi-fi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Nekst" panose="00000500000000000000" pitchFamily="2" charset="-52"/>
                        </a:rPr>
                        <a:t>и 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Nekst" panose="00000500000000000000" pitchFamily="2" charset="-52"/>
                        </a:rPr>
                        <a:t>Bluetooth</a:t>
                      </a:r>
                    </a:p>
                  </a:txBody>
                  <a:tcPr marL="72000" marR="72000" marT="9525" marB="0" anchor="ctr">
                    <a:lnL w="12700">
                      <a:noFill/>
                      <a:miter lim="400000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Nekst" panose="00000500000000000000" pitchFamily="2" charset="-52"/>
                        </a:rPr>
                        <a:t>есть</a:t>
                      </a:r>
                    </a:p>
                  </a:txBody>
                  <a:tcPr marL="72000" marR="72000" marT="9525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noFill/>
                      <a:miter lim="400000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0019527"/>
                  </a:ext>
                </a:extLst>
              </a:tr>
            </a:tbl>
          </a:graphicData>
        </a:graphic>
      </p:graphicFrame>
      <p:grpSp>
        <p:nvGrpSpPr>
          <p:cNvPr id="32" name="Группа 44">
            <a:extLst>
              <a:ext uri="{FF2B5EF4-FFF2-40B4-BE49-F238E27FC236}">
                <a16:creationId xmlns:a16="http://schemas.microsoft.com/office/drawing/2014/main" id="{23DBA239-1631-4E5C-96B8-22C430598393}"/>
              </a:ext>
            </a:extLst>
          </p:cNvPr>
          <p:cNvGrpSpPr/>
          <p:nvPr/>
        </p:nvGrpSpPr>
        <p:grpSpPr>
          <a:xfrm>
            <a:off x="1000120" y="5008349"/>
            <a:ext cx="1664808" cy="477050"/>
            <a:chOff x="0" y="0"/>
            <a:chExt cx="1664807" cy="477048"/>
          </a:xfrm>
        </p:grpSpPr>
        <p:sp>
          <p:nvSpPr>
            <p:cNvPr id="33" name="Объект 20">
              <a:extLst>
                <a:ext uri="{FF2B5EF4-FFF2-40B4-BE49-F238E27FC236}">
                  <a16:creationId xmlns:a16="http://schemas.microsoft.com/office/drawing/2014/main" id="{5701A087-07C6-4762-8DBA-2205267046B8}"/>
                </a:ext>
              </a:extLst>
            </p:cNvPr>
            <p:cNvSpPr txBox="1"/>
            <p:nvPr/>
          </p:nvSpPr>
          <p:spPr>
            <a:xfrm>
              <a:off x="265782" y="0"/>
              <a:ext cx="1399025" cy="4770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>
                  <a:latin typeface="Nekst"/>
                  <a:ea typeface="Nekst"/>
                  <a:cs typeface="Nekst"/>
                  <a:sym typeface="Nekst"/>
                </a:defRPr>
              </a:pPr>
              <a:r>
                <a:rPr kumimoji="0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ekst"/>
                  <a:sym typeface="Nekst"/>
                </a:rPr>
                <a:t>Диагональ</a:t>
              </a:r>
              <a:r>
                <a:rPr kumimoji="0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ekst"/>
                  <a:sym typeface="Nekst"/>
                </a:rPr>
                <a:t>:</a:t>
              </a:r>
              <a:br>
                <a:rPr kumimoji="0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ekst"/>
                  <a:sym typeface="Nekst"/>
                </a:rPr>
              </a:br>
              <a:r>
                <a: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ekst Bold"/>
                  <a:ea typeface="Nekst Bold"/>
                  <a:cs typeface="Nekst Bold"/>
                  <a:sym typeface="Nekst Bold"/>
                </a:rPr>
                <a:t>14"</a:t>
              </a:r>
            </a:p>
          </p:txBody>
        </p:sp>
        <p:pic>
          <p:nvPicPr>
            <p:cNvPr id="34" name="Рисунок 28" descr="Рисунок 28">
              <a:extLst>
                <a:ext uri="{FF2B5EF4-FFF2-40B4-BE49-F238E27FC236}">
                  <a16:creationId xmlns:a16="http://schemas.microsoft.com/office/drawing/2014/main" id="{5B76D0DD-58AB-4422-89B2-3C78C12A46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46534"/>
              <a:ext cx="252002" cy="252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5" name="Группа 45">
            <a:extLst>
              <a:ext uri="{FF2B5EF4-FFF2-40B4-BE49-F238E27FC236}">
                <a16:creationId xmlns:a16="http://schemas.microsoft.com/office/drawing/2014/main" id="{1DD4D709-2595-4302-99A7-5C1C3D36C9C6}"/>
              </a:ext>
            </a:extLst>
          </p:cNvPr>
          <p:cNvGrpSpPr/>
          <p:nvPr/>
        </p:nvGrpSpPr>
        <p:grpSpPr>
          <a:xfrm>
            <a:off x="1000120" y="5745824"/>
            <a:ext cx="2162555" cy="477050"/>
            <a:chOff x="0" y="0"/>
            <a:chExt cx="2162554" cy="477048"/>
          </a:xfrm>
        </p:grpSpPr>
        <p:sp>
          <p:nvSpPr>
            <p:cNvPr id="36" name="Объект 20">
              <a:extLst>
                <a:ext uri="{FF2B5EF4-FFF2-40B4-BE49-F238E27FC236}">
                  <a16:creationId xmlns:a16="http://schemas.microsoft.com/office/drawing/2014/main" id="{32F62D48-D9AF-4DF9-B96E-6BEA8487F9CF}"/>
                </a:ext>
              </a:extLst>
            </p:cNvPr>
            <p:cNvSpPr txBox="1"/>
            <p:nvPr/>
          </p:nvSpPr>
          <p:spPr>
            <a:xfrm>
              <a:off x="265782" y="0"/>
              <a:ext cx="1896772" cy="4770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>
                  <a:latin typeface="Nekst"/>
                  <a:ea typeface="Nekst"/>
                  <a:cs typeface="Nekst"/>
                  <a:sym typeface="Nekst"/>
                </a:defRPr>
              </a:pPr>
              <a:r>
                <a:rPr kumimoji="0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ekst"/>
                  <a:sym typeface="Nekst"/>
                </a:rPr>
                <a:t>Разрешение</a:t>
              </a:r>
              <a:r>
                <a:rPr kumimoji="0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ekst"/>
                  <a:sym typeface="Nekst"/>
                </a:rPr>
                <a:t> </a:t>
              </a:r>
              <a:r>
                <a:rPr kumimoji="0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ekst"/>
                  <a:sym typeface="Nekst"/>
                </a:rPr>
                <a:t>экрана</a:t>
              </a:r>
              <a:r>
                <a:rPr kumimoji="0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ekst"/>
                  <a:sym typeface="Nekst"/>
                </a:rPr>
                <a:t>: </a:t>
              </a:r>
              <a:br>
                <a:rPr kumimoji="0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ekst"/>
                  <a:sym typeface="Nekst"/>
                </a:rPr>
              </a:br>
              <a:r>
                <a:rPr kumimoji="0" lang="ru-RU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ekst Bold"/>
                  <a:ea typeface="Nekst Bold"/>
                  <a:cs typeface="Nekst Bold"/>
                  <a:sym typeface="Nekst Bold"/>
                </a:rPr>
                <a:t>1920</a:t>
              </a:r>
              <a:r>
                <a: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ekst Bold"/>
                  <a:ea typeface="Nekst Bold"/>
                  <a:cs typeface="Nekst Bold"/>
                  <a:sym typeface="Nekst Bold"/>
                </a:rPr>
                <a:t>×1</a:t>
              </a:r>
              <a:r>
                <a:rPr kumimoji="0" lang="ru-RU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ekst Bold"/>
                  <a:ea typeface="Nekst Bold"/>
                  <a:cs typeface="Nekst Bold"/>
                  <a:sym typeface="Nekst Bold"/>
                </a:rPr>
                <a:t>08</a:t>
              </a:r>
              <a:r>
                <a: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ekst Bold"/>
                  <a:ea typeface="Nekst Bold"/>
                  <a:cs typeface="Nekst Bold"/>
                  <a:sym typeface="Nekst Bold"/>
                </a:rPr>
                <a:t>0</a:t>
              </a:r>
            </a:p>
          </p:txBody>
        </p:sp>
        <p:pic>
          <p:nvPicPr>
            <p:cNvPr id="37" name="Рисунок 29" descr="Рисунок 29">
              <a:extLst>
                <a:ext uri="{FF2B5EF4-FFF2-40B4-BE49-F238E27FC236}">
                  <a16:creationId xmlns:a16="http://schemas.microsoft.com/office/drawing/2014/main" id="{32F5BEE7-807F-4EF8-8732-D0DED96C90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29617"/>
              <a:ext cx="252002" cy="252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8" name="Группа 43">
            <a:extLst>
              <a:ext uri="{FF2B5EF4-FFF2-40B4-BE49-F238E27FC236}">
                <a16:creationId xmlns:a16="http://schemas.microsoft.com/office/drawing/2014/main" id="{ED2B99CB-382C-4D38-9E14-4864CDCE783C}"/>
              </a:ext>
            </a:extLst>
          </p:cNvPr>
          <p:cNvGrpSpPr/>
          <p:nvPr/>
        </p:nvGrpSpPr>
        <p:grpSpPr>
          <a:xfrm>
            <a:off x="3125036" y="5008349"/>
            <a:ext cx="2553851" cy="692493"/>
            <a:chOff x="0" y="0"/>
            <a:chExt cx="2553850" cy="692490"/>
          </a:xfrm>
        </p:grpSpPr>
        <p:sp>
          <p:nvSpPr>
            <p:cNvPr id="39" name="Объект 20">
              <a:extLst>
                <a:ext uri="{FF2B5EF4-FFF2-40B4-BE49-F238E27FC236}">
                  <a16:creationId xmlns:a16="http://schemas.microsoft.com/office/drawing/2014/main" id="{B6C0D06F-3AB3-4856-95A6-3DA87CC4302F}"/>
                </a:ext>
              </a:extLst>
            </p:cNvPr>
            <p:cNvSpPr txBox="1"/>
            <p:nvPr/>
          </p:nvSpPr>
          <p:spPr>
            <a:xfrm>
              <a:off x="254165" y="0"/>
              <a:ext cx="2299685" cy="6924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>
                  <a:latin typeface="Nekst"/>
                  <a:ea typeface="Nekst"/>
                  <a:cs typeface="Nekst"/>
                  <a:sym typeface="Nekst"/>
                </a:defRPr>
              </a:pPr>
              <a:r>
                <a:rPr kumimoji="0" lang="it-IT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ekst"/>
                  <a:sym typeface="Nekst"/>
                </a:rPr>
                <a:t>Процессор: </a:t>
              </a:r>
              <a:br>
                <a:rPr kumimoji="0" lang="it-IT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ekst"/>
                  <a:sym typeface="Nekst"/>
                </a:rPr>
              </a:br>
              <a:r>
                <a:rPr kumimoji="0" lang="it-IT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ekst Bold"/>
                  <a:ea typeface="Nekst Bold"/>
                  <a:cs typeface="Nekst Bold"/>
                  <a:sym typeface="Nekst Bold"/>
                </a:rPr>
                <a:t>Intel Core i5-10210u</a:t>
              </a:r>
              <a:r>
                <a:rPr kumimoji="0" lang="ru-RU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ekst Bold"/>
                  <a:ea typeface="Nekst Bold"/>
                  <a:cs typeface="Nekst Bold"/>
                  <a:sym typeface="Nekst Bold"/>
                </a:rPr>
                <a:t> </a:t>
              </a:r>
              <a:br>
                <a:rPr kumimoji="0" lang="ru-RU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ekst Bold"/>
                  <a:ea typeface="Nekst Bold"/>
                  <a:cs typeface="Nekst Bold"/>
                  <a:sym typeface="Nekst Bold"/>
                </a:rPr>
              </a:b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ekst Bold"/>
                  <a:ea typeface="Nekst Bold"/>
                  <a:cs typeface="Nekst Bold"/>
                  <a:sym typeface="Nekst Bold"/>
                </a:rPr>
                <a:t>Intel Core i7-10510u </a:t>
              </a:r>
            </a:p>
          </p:txBody>
        </p:sp>
        <p:pic>
          <p:nvPicPr>
            <p:cNvPr id="40" name="Рисунок 49" descr="Рисунок 49">
              <a:extLst>
                <a:ext uri="{FF2B5EF4-FFF2-40B4-BE49-F238E27FC236}">
                  <a16:creationId xmlns:a16="http://schemas.microsoft.com/office/drawing/2014/main" id="{1034504D-1750-4AF4-ADEF-F7DAA8FFE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33834"/>
              <a:ext cx="241922" cy="2520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6" name="Группа 42">
            <a:extLst>
              <a:ext uri="{FF2B5EF4-FFF2-40B4-BE49-F238E27FC236}">
                <a16:creationId xmlns:a16="http://schemas.microsoft.com/office/drawing/2014/main" id="{16750ED2-B8AC-4816-8ED3-95E19B738799}"/>
              </a:ext>
            </a:extLst>
          </p:cNvPr>
          <p:cNvGrpSpPr/>
          <p:nvPr/>
        </p:nvGrpSpPr>
        <p:grpSpPr>
          <a:xfrm>
            <a:off x="3128481" y="5740380"/>
            <a:ext cx="2476312" cy="477050"/>
            <a:chOff x="-1" y="-1"/>
            <a:chExt cx="2476311" cy="477048"/>
          </a:xfrm>
        </p:grpSpPr>
        <p:sp>
          <p:nvSpPr>
            <p:cNvPr id="47" name="Объект 20">
              <a:extLst>
                <a:ext uri="{FF2B5EF4-FFF2-40B4-BE49-F238E27FC236}">
                  <a16:creationId xmlns:a16="http://schemas.microsoft.com/office/drawing/2014/main" id="{E1F0E35F-A914-4403-B628-14C8F0DE88C2}"/>
                </a:ext>
              </a:extLst>
            </p:cNvPr>
            <p:cNvSpPr txBox="1"/>
            <p:nvPr/>
          </p:nvSpPr>
          <p:spPr>
            <a:xfrm>
              <a:off x="259206" y="-1"/>
              <a:ext cx="2217104" cy="4770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>
                  <a:latin typeface="Nekst"/>
                  <a:ea typeface="Nekst"/>
                  <a:cs typeface="Nekst"/>
                  <a:sym typeface="Nekst"/>
                </a:defRPr>
              </a:pPr>
              <a:r>
                <a:rPr kumimoji="0" lang="ru-RU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ekst"/>
                  <a:sym typeface="Nekst"/>
                </a:rPr>
                <a:t>Батарея: </a:t>
              </a:r>
              <a:br>
                <a:rPr kumimoji="0" lang="ru-RU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ekst"/>
                  <a:sym typeface="Nekst"/>
                </a:rPr>
              </a:br>
              <a:r>
                <a:rPr kumimoji="0" lang="ru-RU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ekst Bold"/>
                  <a:ea typeface="Nekst Bold"/>
                  <a:cs typeface="Nekst Bold"/>
                  <a:sym typeface="Nekst Bold"/>
                </a:rPr>
                <a:t>7,6V/6400 </a:t>
              </a:r>
              <a:r>
                <a:rPr kumimoji="0" lang="ru-RU" sz="1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ekst Bold"/>
                  <a:ea typeface="Nekst Bold"/>
                  <a:cs typeface="Nekst Bold"/>
                  <a:sym typeface="Nekst Bold"/>
                </a:rPr>
                <a:t>mAh</a:t>
              </a:r>
              <a:r>
                <a:rPr kumimoji="0" lang="ru-RU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ekst Bold"/>
                  <a:ea typeface="Nekst Bold"/>
                  <a:cs typeface="Nekst Bold"/>
                  <a:sym typeface="Nekst Bold"/>
                </a:rPr>
                <a:t>, 50 </a:t>
              </a:r>
              <a:r>
                <a:rPr kumimoji="0" lang="ru-RU" sz="1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ekst Bold"/>
                  <a:ea typeface="Nekst Bold"/>
                  <a:cs typeface="Nekst Bold"/>
                  <a:sym typeface="Nekst Bold"/>
                </a:rPr>
                <a:t>ВТч</a:t>
              </a:r>
              <a:endPara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ekst Bold"/>
                <a:ea typeface="Nekst Bold"/>
                <a:cs typeface="Nekst Bold"/>
                <a:sym typeface="Nekst Bold"/>
              </a:endParaRPr>
            </a:p>
          </p:txBody>
        </p:sp>
        <p:pic>
          <p:nvPicPr>
            <p:cNvPr id="48" name="Рисунок 32">
              <a:extLst>
                <a:ext uri="{FF2B5EF4-FFF2-40B4-BE49-F238E27FC236}">
                  <a16:creationId xmlns:a16="http://schemas.microsoft.com/office/drawing/2014/main" id="{78956628-A2F2-44CC-93A8-C22D946E1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-1" y="30577"/>
              <a:ext cx="252003" cy="2326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1232640698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703E6C-F54A-65BA-05A1-6C16822806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TextBox 6">
            <a:extLst>
              <a:ext uri="{FF2B5EF4-FFF2-40B4-BE49-F238E27FC236}">
                <a16:creationId xmlns:a16="http://schemas.microsoft.com/office/drawing/2014/main" id="{2BED4E6E-D99B-1378-8989-A7EEEC92A7CB}"/>
              </a:ext>
            </a:extLst>
          </p:cNvPr>
          <p:cNvSpPr txBox="1"/>
          <p:nvPr/>
        </p:nvSpPr>
        <p:spPr>
          <a:xfrm>
            <a:off x="2214288" y="612767"/>
            <a:ext cx="5066850" cy="584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3600" spc="110">
                <a:solidFill>
                  <a:srgbClr val="B82E46"/>
                </a:solidFill>
                <a:latin typeface="Nekst Bold"/>
                <a:ea typeface="Nekst Bold"/>
                <a:cs typeface="Nekst Bold"/>
                <a:sym typeface="Nekst Bold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0" i="0" u="none" strike="noStrike" kern="0" cap="none" spc="110" normalizeH="0" baseline="0" noProof="0" dirty="0" err="1">
                <a:ln>
                  <a:noFill/>
                </a:ln>
                <a:solidFill>
                  <a:srgbClr val="B82E46"/>
                </a:solidFill>
                <a:effectLst/>
                <a:uLnTx/>
                <a:uFillTx/>
                <a:latin typeface="+mj-lt"/>
                <a:sym typeface="Nekst Bold"/>
              </a:rPr>
              <a:t>Inferit</a:t>
            </a:r>
            <a:r>
              <a:rPr kumimoji="0" sz="3200" b="0" i="0" u="none" strike="noStrike" kern="0" cap="none" spc="110" normalizeH="0" baseline="0" noProof="0" dirty="0">
                <a:ln>
                  <a:noFill/>
                </a:ln>
                <a:solidFill>
                  <a:srgbClr val="B82E46"/>
                </a:solidFill>
                <a:effectLst/>
                <a:uLnTx/>
                <a:uFillTx/>
                <a:latin typeface="+mj-lt"/>
                <a:sym typeface="Nekst Bold"/>
              </a:rPr>
              <a:t> Eclipse 14.1”</a:t>
            </a:r>
          </a:p>
        </p:txBody>
      </p:sp>
      <p:pic>
        <p:nvPicPr>
          <p:cNvPr id="551" name="1600x1600_ (2) (1).png" descr="1600x1600_ (2) (1).png">
            <a:extLst>
              <a:ext uri="{FF2B5EF4-FFF2-40B4-BE49-F238E27FC236}">
                <a16:creationId xmlns:a16="http://schemas.microsoft.com/office/drawing/2014/main" id="{47896C56-5B84-0D4D-D54C-DCE14D22588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19183" y="1302540"/>
            <a:ext cx="3537694" cy="30768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60" name="Группа 44">
            <a:extLst>
              <a:ext uri="{FF2B5EF4-FFF2-40B4-BE49-F238E27FC236}">
                <a16:creationId xmlns:a16="http://schemas.microsoft.com/office/drawing/2014/main" id="{0F72C0E5-EB18-FBED-FF2A-A75B02B96723}"/>
              </a:ext>
            </a:extLst>
          </p:cNvPr>
          <p:cNvGrpSpPr/>
          <p:nvPr/>
        </p:nvGrpSpPr>
        <p:grpSpPr>
          <a:xfrm>
            <a:off x="1000120" y="5008349"/>
            <a:ext cx="1664808" cy="477050"/>
            <a:chOff x="0" y="0"/>
            <a:chExt cx="1664807" cy="477048"/>
          </a:xfrm>
        </p:grpSpPr>
        <p:sp>
          <p:nvSpPr>
            <p:cNvPr id="558" name="Объект 20">
              <a:extLst>
                <a:ext uri="{FF2B5EF4-FFF2-40B4-BE49-F238E27FC236}">
                  <a16:creationId xmlns:a16="http://schemas.microsoft.com/office/drawing/2014/main" id="{3E049097-FD72-6775-CCE6-14B9FC397B9E}"/>
                </a:ext>
              </a:extLst>
            </p:cNvPr>
            <p:cNvSpPr txBox="1"/>
            <p:nvPr/>
          </p:nvSpPr>
          <p:spPr>
            <a:xfrm>
              <a:off x="265782" y="0"/>
              <a:ext cx="1399025" cy="4770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>
                  <a:latin typeface="Nekst"/>
                  <a:ea typeface="Nekst"/>
                  <a:cs typeface="Nekst"/>
                  <a:sym typeface="Nekst"/>
                </a:defRPr>
              </a:pPr>
              <a:r>
                <a:rPr kumimoji="0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ekst"/>
                  <a:sym typeface="Nekst"/>
                </a:rPr>
                <a:t>Диагональ</a:t>
              </a:r>
              <a:r>
                <a:rPr kumimoji="0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ekst"/>
                  <a:sym typeface="Nekst"/>
                </a:rPr>
                <a:t>:</a:t>
              </a:r>
              <a:br>
                <a:rPr kumimoji="0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ekst"/>
                  <a:sym typeface="Nekst"/>
                </a:rPr>
              </a:br>
              <a:r>
                <a: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ekst Bold"/>
                  <a:ea typeface="Nekst Bold"/>
                  <a:cs typeface="Nekst Bold"/>
                  <a:sym typeface="Nekst Bold"/>
                </a:rPr>
                <a:t>14"</a:t>
              </a:r>
            </a:p>
          </p:txBody>
        </p:sp>
        <p:pic>
          <p:nvPicPr>
            <p:cNvPr id="559" name="Рисунок 28" descr="Рисунок 28">
              <a:extLst>
                <a:ext uri="{FF2B5EF4-FFF2-40B4-BE49-F238E27FC236}">
                  <a16:creationId xmlns:a16="http://schemas.microsoft.com/office/drawing/2014/main" id="{59CBCE3E-2372-378A-A982-3AB56A7BF7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46534"/>
              <a:ext cx="252002" cy="252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66" name="Группа 45">
            <a:extLst>
              <a:ext uri="{FF2B5EF4-FFF2-40B4-BE49-F238E27FC236}">
                <a16:creationId xmlns:a16="http://schemas.microsoft.com/office/drawing/2014/main" id="{03D3E436-679F-4AA4-4A16-F4500F78C85E}"/>
              </a:ext>
            </a:extLst>
          </p:cNvPr>
          <p:cNvGrpSpPr/>
          <p:nvPr/>
        </p:nvGrpSpPr>
        <p:grpSpPr>
          <a:xfrm>
            <a:off x="1000120" y="5745824"/>
            <a:ext cx="2162554" cy="436880"/>
            <a:chOff x="0" y="0"/>
            <a:chExt cx="2162553" cy="436878"/>
          </a:xfrm>
        </p:grpSpPr>
        <p:sp>
          <p:nvSpPr>
            <p:cNvPr id="564" name="Объект 20">
              <a:extLst>
                <a:ext uri="{FF2B5EF4-FFF2-40B4-BE49-F238E27FC236}">
                  <a16:creationId xmlns:a16="http://schemas.microsoft.com/office/drawing/2014/main" id="{DE427F5A-5E82-5663-7BDA-54C45D3C50EC}"/>
                </a:ext>
              </a:extLst>
            </p:cNvPr>
            <p:cNvSpPr txBox="1"/>
            <p:nvPr/>
          </p:nvSpPr>
          <p:spPr>
            <a:xfrm>
              <a:off x="265782" y="0"/>
              <a:ext cx="1896772" cy="4368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>
                  <a:latin typeface="Nekst"/>
                  <a:ea typeface="Nekst"/>
                  <a:cs typeface="Nekst"/>
                  <a:sym typeface="Nekst"/>
                </a:defRPr>
              </a:pPr>
              <a:r>
                <a:rPr kumimoji="0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ekst"/>
                  <a:sym typeface="Nekst"/>
                </a:rPr>
                <a:t>Разрешение</a:t>
              </a:r>
              <a:r>
                <a:rPr kumimoji="0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ekst"/>
                  <a:sym typeface="Nekst"/>
                </a:rPr>
                <a:t> </a:t>
              </a:r>
              <a:r>
                <a:rPr kumimoji="0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ekst"/>
                  <a:sym typeface="Nekst"/>
                </a:rPr>
                <a:t>экрана</a:t>
              </a:r>
              <a:r>
                <a:rPr kumimoji="0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ekst"/>
                  <a:sym typeface="Nekst"/>
                </a:rPr>
                <a:t>: </a:t>
              </a:r>
              <a:br>
                <a:rPr kumimoji="0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ekst"/>
                  <a:sym typeface="Nekst"/>
                </a:rPr>
              </a:br>
              <a:r>
                <a: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ekst Bold"/>
                  <a:ea typeface="Nekst Bold"/>
                  <a:cs typeface="Nekst Bold"/>
                  <a:sym typeface="Nekst Bold"/>
                </a:rPr>
                <a:t>2560×1600</a:t>
              </a:r>
            </a:p>
          </p:txBody>
        </p:sp>
        <p:pic>
          <p:nvPicPr>
            <p:cNvPr id="565" name="Рисунок 29" descr="Рисунок 29">
              <a:extLst>
                <a:ext uri="{FF2B5EF4-FFF2-40B4-BE49-F238E27FC236}">
                  <a16:creationId xmlns:a16="http://schemas.microsoft.com/office/drawing/2014/main" id="{81E740F9-0F4C-BFAF-4C4B-FC0BE022B9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29617"/>
              <a:ext cx="252002" cy="252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72" name="Группа 43">
            <a:extLst>
              <a:ext uri="{FF2B5EF4-FFF2-40B4-BE49-F238E27FC236}">
                <a16:creationId xmlns:a16="http://schemas.microsoft.com/office/drawing/2014/main" id="{1C059F57-F866-A78D-61E3-42E52E946B61}"/>
              </a:ext>
            </a:extLst>
          </p:cNvPr>
          <p:cNvGrpSpPr/>
          <p:nvPr/>
        </p:nvGrpSpPr>
        <p:grpSpPr>
          <a:xfrm>
            <a:off x="3050942" y="5041305"/>
            <a:ext cx="2553851" cy="692493"/>
            <a:chOff x="0" y="0"/>
            <a:chExt cx="2553850" cy="692490"/>
          </a:xfrm>
        </p:grpSpPr>
        <p:sp>
          <p:nvSpPr>
            <p:cNvPr id="570" name="Объект 20">
              <a:extLst>
                <a:ext uri="{FF2B5EF4-FFF2-40B4-BE49-F238E27FC236}">
                  <a16:creationId xmlns:a16="http://schemas.microsoft.com/office/drawing/2014/main" id="{BF424CB1-DF40-6AE9-0FE9-C8A9F239A0D5}"/>
                </a:ext>
              </a:extLst>
            </p:cNvPr>
            <p:cNvSpPr txBox="1"/>
            <p:nvPr/>
          </p:nvSpPr>
          <p:spPr>
            <a:xfrm>
              <a:off x="254165" y="0"/>
              <a:ext cx="2299685" cy="6924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>
                  <a:latin typeface="Nekst"/>
                  <a:ea typeface="Nekst"/>
                  <a:cs typeface="Nekst"/>
                  <a:sym typeface="Nekst"/>
                </a:defRPr>
              </a:pPr>
              <a:r>
                <a:rPr kumimoji="0" lang="it-IT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ekst"/>
                  <a:sym typeface="Nekst"/>
                </a:rPr>
                <a:t>Процессор: </a:t>
              </a:r>
              <a:br>
                <a:rPr kumimoji="0" lang="it-IT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ekst"/>
                  <a:sym typeface="Nekst"/>
                </a:rPr>
              </a:br>
              <a:r>
                <a:rPr kumimoji="0" lang="it-IT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ekst Bold"/>
                  <a:ea typeface="Nekst Bold"/>
                  <a:cs typeface="Nekst Bold"/>
                  <a:sym typeface="Nekst Bold"/>
                </a:rPr>
                <a:t>Intel Core i5-1240P</a:t>
              </a:r>
              <a:r>
                <a:rPr kumimoji="0" lang="ru-RU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ekst Bold"/>
                  <a:ea typeface="Nekst Bold"/>
                  <a:cs typeface="Nekst Bold"/>
                  <a:sym typeface="Nekst Bold"/>
                </a:rPr>
                <a:t>, </a:t>
              </a:r>
              <a:br>
                <a:rPr kumimoji="0" lang="ru-RU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ekst Bold"/>
                  <a:ea typeface="Nekst Bold"/>
                  <a:cs typeface="Nekst Bold"/>
                  <a:sym typeface="Nekst Bold"/>
                </a:rPr>
              </a:b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ekst Bold"/>
                  <a:ea typeface="Nekst Bold"/>
                  <a:cs typeface="Nekst Bold"/>
                  <a:sym typeface="Nekst Bold"/>
                </a:rPr>
                <a:t>Intel Core i7-1260P</a:t>
              </a:r>
            </a:p>
          </p:txBody>
        </p:sp>
        <p:pic>
          <p:nvPicPr>
            <p:cNvPr id="571" name="Рисунок 49" descr="Рисунок 49">
              <a:extLst>
                <a:ext uri="{FF2B5EF4-FFF2-40B4-BE49-F238E27FC236}">
                  <a16:creationId xmlns:a16="http://schemas.microsoft.com/office/drawing/2014/main" id="{E4D1F2D2-1800-6129-29EB-666E8EC79E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33834"/>
              <a:ext cx="241922" cy="2520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1" name="TextBox 6">
            <a:extLst>
              <a:ext uri="{FF2B5EF4-FFF2-40B4-BE49-F238E27FC236}">
                <a16:creationId xmlns:a16="http://schemas.microsoft.com/office/drawing/2014/main" id="{701C8125-D6C5-442F-8BBF-4F639CD6DED8}"/>
              </a:ext>
            </a:extLst>
          </p:cNvPr>
          <p:cNvSpPr txBox="1"/>
          <p:nvPr/>
        </p:nvSpPr>
        <p:spPr>
          <a:xfrm>
            <a:off x="9241226" y="250042"/>
            <a:ext cx="1213208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3600" spc="110">
                <a:solidFill>
                  <a:srgbClr val="B82E46"/>
                </a:solidFill>
                <a:latin typeface="Nekst Bold"/>
                <a:ea typeface="Nekst Bold"/>
                <a:cs typeface="Nekst Bold"/>
                <a:sym typeface="Nekst Bold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110" normalizeH="0" baseline="0" noProof="0" dirty="0">
                <a:ln>
                  <a:noFill/>
                </a:ln>
                <a:solidFill>
                  <a:srgbClr val="B82E46"/>
                </a:solidFill>
                <a:effectLst/>
                <a:uLnTx/>
                <a:uFillTx/>
                <a:latin typeface="Nekst Bold"/>
                <a:sym typeface="Nekst Bold"/>
              </a:rPr>
              <a:t>Q2 2024</a:t>
            </a:r>
            <a:endParaRPr kumimoji="0" sz="2000" b="0" i="0" u="none" strike="noStrike" kern="0" cap="none" spc="110" normalizeH="0" baseline="0" noProof="0" dirty="0">
              <a:ln>
                <a:noFill/>
              </a:ln>
              <a:solidFill>
                <a:srgbClr val="B82E46"/>
              </a:solidFill>
              <a:effectLst/>
              <a:uLnTx/>
              <a:uFillTx/>
              <a:latin typeface="Nekst Bold"/>
              <a:sym typeface="Nekst Bold"/>
            </a:endParaRPr>
          </a:p>
        </p:txBody>
      </p:sp>
      <p:grpSp>
        <p:nvGrpSpPr>
          <p:cNvPr id="42" name="Группа 7">
            <a:extLst>
              <a:ext uri="{FF2B5EF4-FFF2-40B4-BE49-F238E27FC236}">
                <a16:creationId xmlns:a16="http://schemas.microsoft.com/office/drawing/2014/main" id="{5B59776B-AC5E-4DA7-8E98-4AA28E63F4A4}"/>
              </a:ext>
            </a:extLst>
          </p:cNvPr>
          <p:cNvGrpSpPr/>
          <p:nvPr/>
        </p:nvGrpSpPr>
        <p:grpSpPr>
          <a:xfrm>
            <a:off x="9248100" y="601346"/>
            <a:ext cx="1127234" cy="479986"/>
            <a:chOff x="0" y="0"/>
            <a:chExt cx="1127232" cy="479984"/>
          </a:xfrm>
        </p:grpSpPr>
        <p:grpSp>
          <p:nvGrpSpPr>
            <p:cNvPr id="43" name="Группа 5">
              <a:extLst>
                <a:ext uri="{FF2B5EF4-FFF2-40B4-BE49-F238E27FC236}">
                  <a16:creationId xmlns:a16="http://schemas.microsoft.com/office/drawing/2014/main" id="{314B5652-C27E-40E9-A20B-4339A27EEE9A}"/>
                </a:ext>
              </a:extLst>
            </p:cNvPr>
            <p:cNvGrpSpPr/>
            <p:nvPr/>
          </p:nvGrpSpPr>
          <p:grpSpPr>
            <a:xfrm>
              <a:off x="0" y="-1"/>
              <a:ext cx="1127233" cy="479986"/>
              <a:chOff x="0" y="0"/>
              <a:chExt cx="1127232" cy="479985"/>
            </a:xfrm>
          </p:grpSpPr>
          <p:sp>
            <p:nvSpPr>
              <p:cNvPr id="45" name="Рисунок 2">
                <a:extLst>
                  <a:ext uri="{FF2B5EF4-FFF2-40B4-BE49-F238E27FC236}">
                    <a16:creationId xmlns:a16="http://schemas.microsoft.com/office/drawing/2014/main" id="{022F12CA-74E4-4A6B-95FC-7B496F159DA5}"/>
                  </a:ext>
                </a:extLst>
              </p:cNvPr>
              <p:cNvSpPr/>
              <p:nvPr/>
            </p:nvSpPr>
            <p:spPr>
              <a:xfrm>
                <a:off x="0" y="-1"/>
                <a:ext cx="468183" cy="4799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953" y="0"/>
                    </a:moveTo>
                    <a:cubicBezTo>
                      <a:pt x="11389" y="0"/>
                      <a:pt x="10849" y="218"/>
                      <a:pt x="10451" y="606"/>
                    </a:cubicBezTo>
                    <a:lnTo>
                      <a:pt x="623" y="10194"/>
                    </a:lnTo>
                    <a:cubicBezTo>
                      <a:pt x="426" y="10386"/>
                      <a:pt x="269" y="10614"/>
                      <a:pt x="162" y="10865"/>
                    </a:cubicBezTo>
                    <a:cubicBezTo>
                      <a:pt x="55" y="11116"/>
                      <a:pt x="0" y="11386"/>
                      <a:pt x="0" y="11657"/>
                    </a:cubicBezTo>
                    <a:lnTo>
                      <a:pt x="0" y="19234"/>
                    </a:lnTo>
                    <a:cubicBezTo>
                      <a:pt x="0" y="19861"/>
                      <a:pt x="256" y="20463"/>
                      <a:pt x="712" y="20907"/>
                    </a:cubicBezTo>
                    <a:cubicBezTo>
                      <a:pt x="1167" y="21351"/>
                      <a:pt x="1784" y="21600"/>
                      <a:pt x="2427" y="21600"/>
                    </a:cubicBezTo>
                    <a:lnTo>
                      <a:pt x="20085" y="21600"/>
                    </a:lnTo>
                    <a:cubicBezTo>
                      <a:pt x="20487" y="21600"/>
                      <a:pt x="20872" y="21444"/>
                      <a:pt x="21156" y="21166"/>
                    </a:cubicBezTo>
                    <a:cubicBezTo>
                      <a:pt x="21440" y="20889"/>
                      <a:pt x="21600" y="20513"/>
                      <a:pt x="21600" y="20121"/>
                    </a:cubicBezTo>
                    <a:lnTo>
                      <a:pt x="21600" y="2368"/>
                    </a:lnTo>
                    <a:cubicBezTo>
                      <a:pt x="21600" y="2057"/>
                      <a:pt x="21537" y="1749"/>
                      <a:pt x="21416" y="1462"/>
                    </a:cubicBezTo>
                    <a:cubicBezTo>
                      <a:pt x="21294" y="1175"/>
                      <a:pt x="21115" y="914"/>
                      <a:pt x="20890" y="694"/>
                    </a:cubicBezTo>
                    <a:cubicBezTo>
                      <a:pt x="20664" y="474"/>
                      <a:pt x="20397" y="299"/>
                      <a:pt x="20103" y="180"/>
                    </a:cubicBezTo>
                    <a:cubicBezTo>
                      <a:pt x="19808" y="61"/>
                      <a:pt x="19492" y="0"/>
                      <a:pt x="19174" y="0"/>
                    </a:cubicBezTo>
                    <a:lnTo>
                      <a:pt x="11953" y="0"/>
                    </a:lnTo>
                    <a:close/>
                  </a:path>
                </a:pathLst>
              </a:custGeom>
              <a:solidFill>
                <a:srgbClr val="B82E4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endParaRPr>
              </a:p>
            </p:txBody>
          </p:sp>
          <p:sp>
            <p:nvSpPr>
              <p:cNvPr id="46" name="Прямоугольник: скругленные углы 3">
                <a:extLst>
                  <a:ext uri="{FF2B5EF4-FFF2-40B4-BE49-F238E27FC236}">
                    <a16:creationId xmlns:a16="http://schemas.microsoft.com/office/drawing/2014/main" id="{652A4F45-CDA2-4E98-BB7A-6976FFB2DDA4}"/>
                  </a:ext>
                </a:extLst>
              </p:cNvPr>
              <p:cNvSpPr/>
              <p:nvPr/>
            </p:nvSpPr>
            <p:spPr>
              <a:xfrm>
                <a:off x="360040" y="1"/>
                <a:ext cx="767193" cy="479984"/>
              </a:xfrm>
              <a:prstGeom prst="roundRect">
                <a:avLst>
                  <a:gd name="adj" fmla="val 9225"/>
                </a:avLst>
              </a:prstGeom>
              <a:solidFill>
                <a:srgbClr val="B82E4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marL="0" marR="0" lvl="0" indent="0" algn="ctr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>
                    <a:ln w="9525" cap="flat">
                      <a:solidFill>
                        <a:srgbClr val="FFFFFF"/>
                      </a:solidFill>
                      <a:prstDash val="solid"/>
                      <a:round/>
                    </a:ln>
                    <a:solidFill>
                      <a:srgbClr val="FFFFFF"/>
                    </a:solidFill>
                  </a:defRPr>
                </a:pPr>
                <a:endParaRPr kumimoji="0" sz="1800" b="0" i="0" u="none" strike="noStrike" kern="0" cap="none" spc="0" normalizeH="0" baseline="0" noProof="0">
                  <a:ln w="9525" cap="flat">
                    <a:solidFill>
                      <a:srgbClr val="FFFFFF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4" name="TextBox 14">
              <a:extLst>
                <a:ext uri="{FF2B5EF4-FFF2-40B4-BE49-F238E27FC236}">
                  <a16:creationId xmlns:a16="http://schemas.microsoft.com/office/drawing/2014/main" id="{AC379FD5-0020-46F8-A135-E285C6F45FBF}"/>
                </a:ext>
              </a:extLst>
            </p:cNvPr>
            <p:cNvSpPr txBox="1"/>
            <p:nvPr/>
          </p:nvSpPr>
          <p:spPr>
            <a:xfrm>
              <a:off x="171670" y="11421"/>
              <a:ext cx="862733" cy="3987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>
                <a:defRPr sz="2400" spc="60">
                  <a:solidFill>
                    <a:srgbClr val="FFFFFF"/>
                  </a:solidFill>
                  <a:latin typeface="Nekst Bold"/>
                  <a:ea typeface="Nekst Bold"/>
                  <a:cs typeface="Nekst Bold"/>
                  <a:sym typeface="Nekst Bold"/>
                </a:defRPr>
              </a:lvl1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400" b="0" i="0" u="none" strike="noStrike" kern="0" cap="none" spc="6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ekst Bold"/>
                  <a:sym typeface="Nekst Bold"/>
                </a:rPr>
                <a:t>NEW</a:t>
              </a:r>
            </a:p>
          </p:txBody>
        </p:sp>
      </p:grpSp>
      <p:graphicFrame>
        <p:nvGraphicFramePr>
          <p:cNvPr id="29" name="Таблица 20">
            <a:extLst>
              <a:ext uri="{FF2B5EF4-FFF2-40B4-BE49-F238E27FC236}">
                <a16:creationId xmlns:a16="http://schemas.microsoft.com/office/drawing/2014/main" id="{ED07D1DB-6779-4217-B8F7-586BF79C80DE}"/>
              </a:ext>
            </a:extLst>
          </p:cNvPr>
          <p:cNvGraphicFramePr/>
          <p:nvPr>
            <p:extLst/>
          </p:nvPr>
        </p:nvGraphicFramePr>
        <p:xfrm>
          <a:off x="6090731" y="1340893"/>
          <a:ext cx="5693282" cy="4841811"/>
        </p:xfrm>
        <a:graphic>
          <a:graphicData uri="http://schemas.openxmlformats.org/drawingml/2006/table">
            <a:tbl>
              <a:tblPr/>
              <a:tblGrid>
                <a:gridCol w="20563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369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671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Nekst" panose="00000500000000000000" pitchFamily="2" charset="-52"/>
                        </a:rPr>
                        <a:t>Цвет</a:t>
                      </a:r>
                    </a:p>
                  </a:txBody>
                  <a:tcPr marL="72000" marR="72000" marT="9525" marB="0" anchor="ctr">
                    <a:lnL w="12700">
                      <a:noFill/>
                      <a:miter lim="400000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>
                      <a:noFill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Nekst" panose="00000500000000000000" pitchFamily="2" charset="-52"/>
                        </a:rPr>
                        <a:t>c</a:t>
                      </a:r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Nekst" panose="00000500000000000000" pitchFamily="2" charset="-52"/>
                        </a:rPr>
                        <a:t>еребро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Nekst" panose="00000500000000000000" pitchFamily="2" charset="-52"/>
                      </a:endParaRPr>
                    </a:p>
                  </a:txBody>
                  <a:tcPr marL="72000" marR="72000" marT="9525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noFill/>
                      <a:miter lim="400000"/>
                    </a:lnR>
                    <a:lnT w="6350">
                      <a:noFill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671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Nekst" panose="00000500000000000000" pitchFamily="2" charset="-52"/>
                        </a:rPr>
                        <a:t>Вес</a:t>
                      </a:r>
                    </a:p>
                  </a:txBody>
                  <a:tcPr marL="72000" marR="72000" marT="9525" marB="0" anchor="ctr">
                    <a:lnL w="12700">
                      <a:noFill/>
                      <a:miter lim="400000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Nekst" panose="00000500000000000000" pitchFamily="2" charset="-52"/>
                        </a:rPr>
                        <a:t>1,7 кг</a:t>
                      </a:r>
                    </a:p>
                  </a:txBody>
                  <a:tcPr marL="72000" marR="72000" marT="9525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noFill/>
                      <a:miter lim="400000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941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Nekst" panose="00000500000000000000" pitchFamily="2" charset="-52"/>
                        </a:rPr>
                        <a:t>Разъемы</a:t>
                      </a:r>
                    </a:p>
                  </a:txBody>
                  <a:tcPr marL="72000" marR="72000" marT="9525" marB="0" anchor="ctr">
                    <a:lnL w="12700">
                      <a:noFill/>
                      <a:miter lim="400000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Nekst" panose="00000500000000000000" pitchFamily="2" charset="-52"/>
                        </a:rPr>
                        <a:t>1*USB 3.2, 2*FF Type-C, 1*HDMI 2.0, Ø3.5mm Combo, 1x miniSD</a:t>
                      </a:r>
                    </a:p>
                  </a:txBody>
                  <a:tcPr marL="72000" marR="72000" marT="9525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noFill/>
                      <a:miter lim="400000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671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Nekst" panose="00000500000000000000" pitchFamily="2" charset="-52"/>
                        </a:rPr>
                        <a:t>Клавиатура с подсветкой</a:t>
                      </a:r>
                    </a:p>
                  </a:txBody>
                  <a:tcPr marL="72000" marR="72000" marT="9525" marB="0" anchor="ctr">
                    <a:lnL w="12700">
                      <a:noFill/>
                      <a:miter lim="400000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Nekst" panose="00000500000000000000" pitchFamily="2" charset="-52"/>
                        </a:rPr>
                        <a:t>да</a:t>
                      </a:r>
                    </a:p>
                  </a:txBody>
                  <a:tcPr marL="72000" marR="72000" marT="9525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noFill/>
                      <a:miter lim="400000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4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671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Nekst" panose="00000500000000000000" pitchFamily="2" charset="-52"/>
                        </a:rPr>
                        <a:t>Передняя камера</a:t>
                      </a:r>
                    </a:p>
                  </a:txBody>
                  <a:tcPr marL="72000" marR="72000" marT="9525" marB="0" anchor="ctr">
                    <a:lnL w="12700">
                      <a:noFill/>
                      <a:miter lim="400000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Nekst" panose="00000500000000000000" pitchFamily="2" charset="-52"/>
                        </a:rPr>
                        <a:t>2M</a:t>
                      </a: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Nekst" panose="00000500000000000000" pitchFamily="2" charset="-52"/>
                        </a:rPr>
                        <a:t>р, 1080</a:t>
                      </a: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Nekst" panose="00000500000000000000" pitchFamily="2" charset="-52"/>
                        </a:rPr>
                        <a:t>p</a:t>
                      </a:r>
                    </a:p>
                  </a:txBody>
                  <a:tcPr marL="72000" marR="72000" marT="9525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noFill/>
                      <a:miter lim="400000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6941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Nekst" panose="00000500000000000000" pitchFamily="2" charset="-52"/>
                        </a:rPr>
                        <a:t>Оперативная память</a:t>
                      </a:r>
                    </a:p>
                  </a:txBody>
                  <a:tcPr marL="72000" marR="72000" marT="9525" marB="0" anchor="ctr">
                    <a:lnL w="12700">
                      <a:noFill/>
                      <a:miter lim="400000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Nekst" panose="00000500000000000000" pitchFamily="2" charset="-52"/>
                        </a:rPr>
                        <a:t>2*DDR4 3200MHz SO-DIMM (16ГБ одной планкой </a:t>
                      </a:r>
                      <a:b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Nekst" panose="00000500000000000000" pitchFamily="2" charset="-52"/>
                        </a:rPr>
                      </a:b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Nekst" panose="00000500000000000000" pitchFamily="2" charset="-52"/>
                        </a:rPr>
                        <a:t>с возможностью расширения до 32 </a:t>
                      </a:r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Nekst" panose="00000500000000000000" pitchFamily="2" charset="-52"/>
                        </a:rPr>
                        <a:t>гб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Nekst" panose="00000500000000000000" pitchFamily="2" charset="-52"/>
                        </a:rPr>
                        <a:t> )</a:t>
                      </a:r>
                    </a:p>
                  </a:txBody>
                  <a:tcPr marL="72000" marR="72000" marT="9525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noFill/>
                      <a:miter lim="400000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6700019"/>
                  </a:ext>
                </a:extLst>
              </a:tr>
              <a:tr h="86941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Nekst" panose="00000500000000000000" pitchFamily="2" charset="-52"/>
                        </a:rPr>
                        <a:t>Хранилище</a:t>
                      </a:r>
                    </a:p>
                  </a:txBody>
                  <a:tcPr marL="72000" marR="72000" marT="9525" marB="0" anchor="ctr">
                    <a:lnL w="12700">
                      <a:noFill/>
                      <a:miter lim="400000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Nekst" panose="00000500000000000000" pitchFamily="2" charset="-52"/>
                        </a:rPr>
                        <a:t>512GB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Nekst" panose="00000500000000000000" pitchFamily="2" charset="-52"/>
                        </a:rPr>
                        <a:t>х 1*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Nekst" panose="00000500000000000000" pitchFamily="2" charset="-52"/>
                        </a:rPr>
                        <a:t>M.2 2280 PCIe4.0×4; 1*M.2280 PCIe3.0×4/SATA</a:t>
                      </a:r>
                    </a:p>
                  </a:txBody>
                  <a:tcPr marL="72000" marR="72000" marT="9525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noFill/>
                      <a:miter lim="400000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9564924"/>
                  </a:ext>
                </a:extLst>
              </a:tr>
              <a:tr h="44671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Nekst" panose="00000500000000000000" pitchFamily="2" charset="-52"/>
                        </a:rPr>
                        <a:t>Wi-fi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Nekst" panose="00000500000000000000" pitchFamily="2" charset="-52"/>
                        </a:rPr>
                        <a:t>и 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Nekst" panose="00000500000000000000" pitchFamily="2" charset="-52"/>
                        </a:rPr>
                        <a:t>Bluetooth</a:t>
                      </a:r>
                    </a:p>
                  </a:txBody>
                  <a:tcPr marL="72000" marR="72000" marT="9525" marB="0" anchor="ctr">
                    <a:lnL w="12700">
                      <a:noFill/>
                      <a:miter lim="400000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Nekst" panose="00000500000000000000" pitchFamily="2" charset="-52"/>
                        </a:rPr>
                        <a:t>есть</a:t>
                      </a:r>
                    </a:p>
                  </a:txBody>
                  <a:tcPr marL="72000" marR="72000" marT="9525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noFill/>
                      <a:miter lim="400000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0019527"/>
                  </a:ext>
                </a:extLst>
              </a:tr>
            </a:tbl>
          </a:graphicData>
        </a:graphic>
      </p:graphicFrame>
      <p:grpSp>
        <p:nvGrpSpPr>
          <p:cNvPr id="30" name="Группа 42">
            <a:extLst>
              <a:ext uri="{FF2B5EF4-FFF2-40B4-BE49-F238E27FC236}">
                <a16:creationId xmlns:a16="http://schemas.microsoft.com/office/drawing/2014/main" id="{392916BA-24B5-4F07-B092-4B631CE6DF7F}"/>
              </a:ext>
            </a:extLst>
          </p:cNvPr>
          <p:cNvGrpSpPr/>
          <p:nvPr/>
        </p:nvGrpSpPr>
        <p:grpSpPr>
          <a:xfrm>
            <a:off x="3128481" y="5740380"/>
            <a:ext cx="2476312" cy="477050"/>
            <a:chOff x="-1" y="-1"/>
            <a:chExt cx="2476311" cy="477048"/>
          </a:xfrm>
        </p:grpSpPr>
        <p:sp>
          <p:nvSpPr>
            <p:cNvPr id="31" name="Объект 20">
              <a:extLst>
                <a:ext uri="{FF2B5EF4-FFF2-40B4-BE49-F238E27FC236}">
                  <a16:creationId xmlns:a16="http://schemas.microsoft.com/office/drawing/2014/main" id="{261F1087-DCC6-4249-B06C-492844802065}"/>
                </a:ext>
              </a:extLst>
            </p:cNvPr>
            <p:cNvSpPr txBox="1"/>
            <p:nvPr/>
          </p:nvSpPr>
          <p:spPr>
            <a:xfrm>
              <a:off x="259206" y="-1"/>
              <a:ext cx="2217104" cy="4770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>
                  <a:latin typeface="Nekst"/>
                  <a:ea typeface="Nekst"/>
                  <a:cs typeface="Nekst"/>
                  <a:sym typeface="Nekst"/>
                </a:defRPr>
              </a:pPr>
              <a:r>
                <a:rPr kumimoji="0" lang="ru-RU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ekst"/>
                  <a:sym typeface="Nekst"/>
                </a:rPr>
                <a:t>Батарея: </a:t>
              </a:r>
              <a:br>
                <a:rPr kumimoji="0" lang="ru-RU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ekst"/>
                  <a:sym typeface="Nekst"/>
                </a:rPr>
              </a:br>
              <a:r>
                <a:rPr kumimoji="0" lang="ru-RU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ekst Bold"/>
                  <a:ea typeface="Nekst Bold"/>
                  <a:cs typeface="Nekst Bold"/>
                  <a:sym typeface="Nekst Bold"/>
                </a:rPr>
                <a:t>11.4V/4762 </a:t>
              </a:r>
              <a:r>
                <a:rPr kumimoji="0" lang="ru-RU" sz="1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ekst Bold"/>
                  <a:ea typeface="Nekst Bold"/>
                  <a:cs typeface="Nekst Bold"/>
                  <a:sym typeface="Nekst Bold"/>
                </a:rPr>
                <a:t>mAh</a:t>
              </a:r>
              <a:r>
                <a:rPr kumimoji="0" lang="ru-RU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ekst Bold"/>
                  <a:ea typeface="Nekst Bold"/>
                  <a:cs typeface="Nekst Bold"/>
                  <a:sym typeface="Nekst Bold"/>
                </a:rPr>
                <a:t>, 55 </a:t>
              </a:r>
              <a:r>
                <a:rPr kumimoji="0" lang="ru-RU" sz="1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ekst Bold"/>
                  <a:ea typeface="Nekst Bold"/>
                  <a:cs typeface="Nekst Bold"/>
                  <a:sym typeface="Nekst Bold"/>
                </a:rPr>
                <a:t>ВТч</a:t>
              </a:r>
              <a:endPara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ekst Bold"/>
                <a:ea typeface="Nekst Bold"/>
                <a:cs typeface="Nekst Bold"/>
                <a:sym typeface="Nekst Bold"/>
              </a:endParaRPr>
            </a:p>
          </p:txBody>
        </p:sp>
        <p:pic>
          <p:nvPicPr>
            <p:cNvPr id="32" name="Рисунок 32">
              <a:extLst>
                <a:ext uri="{FF2B5EF4-FFF2-40B4-BE49-F238E27FC236}">
                  <a16:creationId xmlns:a16="http://schemas.microsoft.com/office/drawing/2014/main" id="{D731595D-200D-48F8-8517-F68108B6FE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-1" y="4384"/>
              <a:ext cx="252003" cy="2326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5" name="Объект 20">
            <a:extLst>
              <a:ext uri="{FF2B5EF4-FFF2-40B4-BE49-F238E27FC236}">
                <a16:creationId xmlns:a16="http://schemas.microsoft.com/office/drawing/2014/main" id="{E1533EC4-E9F7-413D-BD16-1712BE74BCD6}"/>
              </a:ext>
            </a:extLst>
          </p:cNvPr>
          <p:cNvSpPr txBox="1"/>
          <p:nvPr/>
        </p:nvSpPr>
        <p:spPr>
          <a:xfrm>
            <a:off x="1119183" y="4324140"/>
            <a:ext cx="4352671" cy="338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 numCol="1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>
                <a:latin typeface="Nekst"/>
                <a:ea typeface="Nekst"/>
                <a:cs typeface="Nekst"/>
                <a:sym typeface="Nekst"/>
              </a:defRPr>
            </a:pPr>
            <a:r>
              <a:rPr lang="ru-RU" sz="1600" kern="0" dirty="0">
                <a:solidFill>
                  <a:srgbClr val="000000"/>
                </a:solidFill>
                <a:latin typeface="Nekst"/>
                <a:ea typeface="Nekst Bold"/>
                <a:cs typeface="Nekst Bold"/>
                <a:sym typeface="Nekst"/>
              </a:rPr>
              <a:t>Ноутбук-трансформер с </a:t>
            </a:r>
            <a:r>
              <a:rPr lang="en-US" sz="1600" kern="0" dirty="0">
                <a:solidFill>
                  <a:srgbClr val="000000"/>
                </a:solidFill>
                <a:latin typeface="Nekst"/>
                <a:ea typeface="Nekst Bold"/>
                <a:cs typeface="Nekst Bold"/>
                <a:sym typeface="Nekst"/>
              </a:rPr>
              <a:t>touch-</a:t>
            </a:r>
            <a:r>
              <a:rPr lang="ru-RU" sz="1600" kern="0" dirty="0">
                <a:solidFill>
                  <a:srgbClr val="000000"/>
                </a:solidFill>
                <a:latin typeface="Nekst"/>
                <a:ea typeface="Nekst Bold"/>
                <a:cs typeface="Nekst Bold"/>
                <a:sym typeface="Nekst"/>
              </a:rPr>
              <a:t>скрином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ekst Bold"/>
              <a:ea typeface="Nekst Bold"/>
              <a:cs typeface="Nekst Bold"/>
              <a:sym typeface="Nekst Bold"/>
            </a:endParaRPr>
          </a:p>
        </p:txBody>
      </p:sp>
    </p:spTree>
    <p:extLst>
      <p:ext uri="{BB962C8B-B14F-4D97-AF65-F5344CB8AC3E}">
        <p14:creationId xmlns:p14="http://schemas.microsoft.com/office/powerpoint/2010/main" val="202394292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361834-977A-28C3-7F35-9E597ADD45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TextBox 6">
            <a:extLst>
              <a:ext uri="{FF2B5EF4-FFF2-40B4-BE49-F238E27FC236}">
                <a16:creationId xmlns:a16="http://schemas.microsoft.com/office/drawing/2014/main" id="{2407FC6B-8C9D-D35D-66EE-373DEC7E0C2B}"/>
              </a:ext>
            </a:extLst>
          </p:cNvPr>
          <p:cNvSpPr txBox="1"/>
          <p:nvPr/>
        </p:nvSpPr>
        <p:spPr>
          <a:xfrm>
            <a:off x="1866901" y="514159"/>
            <a:ext cx="4575644" cy="584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3600" spc="110">
                <a:solidFill>
                  <a:srgbClr val="B82E46"/>
                </a:solidFill>
                <a:latin typeface="Nekst Bold"/>
                <a:ea typeface="Nekst Bold"/>
                <a:cs typeface="Nekst Bold"/>
                <a:sym typeface="Nekst Bold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0" i="0" u="none" strike="noStrike" kern="0" cap="none" spc="110" normalizeH="0" baseline="0" noProof="0" dirty="0" err="1">
                <a:ln>
                  <a:noFill/>
                </a:ln>
                <a:solidFill>
                  <a:srgbClr val="B82E46"/>
                </a:solidFill>
                <a:effectLst/>
                <a:uLnTx/>
                <a:uFillTx/>
                <a:latin typeface="+mj-lt"/>
                <a:sym typeface="Nekst Bold"/>
              </a:rPr>
              <a:t>Inferit</a:t>
            </a:r>
            <a:r>
              <a:rPr kumimoji="0" sz="3200" b="0" i="0" u="none" strike="noStrike" kern="0" cap="none" spc="110" normalizeH="0" baseline="0" noProof="0" dirty="0">
                <a:ln>
                  <a:noFill/>
                </a:ln>
                <a:solidFill>
                  <a:srgbClr val="B82E46"/>
                </a:solidFill>
                <a:effectLst/>
                <a:uLnTx/>
                <a:uFillTx/>
                <a:latin typeface="+mj-lt"/>
                <a:sym typeface="Nekst Bold"/>
              </a:rPr>
              <a:t> Compact 14.1”</a:t>
            </a:r>
          </a:p>
        </p:txBody>
      </p:sp>
      <p:pic>
        <p:nvPicPr>
          <p:cNvPr id="578" name="compact_3.png" descr="compact_3.png">
            <a:extLst>
              <a:ext uri="{FF2B5EF4-FFF2-40B4-BE49-F238E27FC236}">
                <a16:creationId xmlns:a16="http://schemas.microsoft.com/office/drawing/2014/main" id="{017492BB-BAA9-4D8E-CC37-160F3AC3172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1019" y="1516835"/>
            <a:ext cx="3398190" cy="29555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82" name="Сгруппировать">
            <a:extLst>
              <a:ext uri="{FF2B5EF4-FFF2-40B4-BE49-F238E27FC236}">
                <a16:creationId xmlns:a16="http://schemas.microsoft.com/office/drawing/2014/main" id="{B6B4AA3B-3321-B77C-4B12-BC22B0591598}"/>
              </a:ext>
            </a:extLst>
          </p:cNvPr>
          <p:cNvGrpSpPr/>
          <p:nvPr/>
        </p:nvGrpSpPr>
        <p:grpSpPr>
          <a:xfrm>
            <a:off x="2676503" y="1405512"/>
            <a:ext cx="3351721" cy="3853117"/>
            <a:chOff x="0" y="0"/>
            <a:chExt cx="3322641" cy="3760096"/>
          </a:xfrm>
        </p:grpSpPr>
        <p:pic>
          <p:nvPicPr>
            <p:cNvPr id="580" name="1600x1600_(3) copy.png" descr="1600x1600_(3) copy.png">
              <a:extLst>
                <a:ext uri="{FF2B5EF4-FFF2-40B4-BE49-F238E27FC236}">
                  <a16:creationId xmlns:a16="http://schemas.microsoft.com/office/drawing/2014/main" id="{E6D6CA59-4A7B-E645-1D90-B11F5A9128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69743" y="1017935"/>
              <a:ext cx="3152899" cy="27421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81" name="1600x1600_(2) copy.png" descr="1600x1600_(2) copy.png">
              <a:extLst>
                <a:ext uri="{FF2B5EF4-FFF2-40B4-BE49-F238E27FC236}">
                  <a16:creationId xmlns:a16="http://schemas.microsoft.com/office/drawing/2014/main" id="{177AD754-A670-635E-EFB0-D4161C9522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152898" cy="27421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90" name="Группа 44">
            <a:extLst>
              <a:ext uri="{FF2B5EF4-FFF2-40B4-BE49-F238E27FC236}">
                <a16:creationId xmlns:a16="http://schemas.microsoft.com/office/drawing/2014/main" id="{A32B2F60-E832-7751-6378-1CD80FC2FDF4}"/>
              </a:ext>
            </a:extLst>
          </p:cNvPr>
          <p:cNvGrpSpPr/>
          <p:nvPr/>
        </p:nvGrpSpPr>
        <p:grpSpPr>
          <a:xfrm>
            <a:off x="995906" y="5015607"/>
            <a:ext cx="1664808" cy="477050"/>
            <a:chOff x="0" y="0"/>
            <a:chExt cx="1664807" cy="477048"/>
          </a:xfrm>
        </p:grpSpPr>
        <p:sp>
          <p:nvSpPr>
            <p:cNvPr id="588" name="Объект 20">
              <a:extLst>
                <a:ext uri="{FF2B5EF4-FFF2-40B4-BE49-F238E27FC236}">
                  <a16:creationId xmlns:a16="http://schemas.microsoft.com/office/drawing/2014/main" id="{08D991A9-BD39-8597-B1C8-52E43CDF854D}"/>
                </a:ext>
              </a:extLst>
            </p:cNvPr>
            <p:cNvSpPr txBox="1"/>
            <p:nvPr/>
          </p:nvSpPr>
          <p:spPr>
            <a:xfrm>
              <a:off x="265782" y="0"/>
              <a:ext cx="1399025" cy="4770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>
                  <a:latin typeface="Nekst"/>
                  <a:ea typeface="Nekst"/>
                  <a:cs typeface="Nekst"/>
                  <a:sym typeface="Nekst"/>
                </a:defRPr>
              </a:pPr>
              <a:r>
                <a:rPr kumimoji="0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ekst"/>
                  <a:sym typeface="Nekst"/>
                </a:rPr>
                <a:t>Диагональ</a:t>
              </a:r>
              <a:r>
                <a:rPr kumimoji="0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ekst"/>
                  <a:sym typeface="Nekst"/>
                </a:rPr>
                <a:t>:</a:t>
              </a:r>
              <a:br>
                <a:rPr kumimoji="0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ekst"/>
                  <a:sym typeface="Nekst"/>
                </a:rPr>
              </a:br>
              <a:r>
                <a: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ekst Bold"/>
                  <a:ea typeface="Nekst Bold"/>
                  <a:cs typeface="Nekst Bold"/>
                  <a:sym typeface="Nekst Bold"/>
                </a:rPr>
                <a:t>14"</a:t>
              </a:r>
            </a:p>
          </p:txBody>
        </p:sp>
        <p:pic>
          <p:nvPicPr>
            <p:cNvPr id="589" name="Рисунок 28" descr="Рисунок 28">
              <a:extLst>
                <a:ext uri="{FF2B5EF4-FFF2-40B4-BE49-F238E27FC236}">
                  <a16:creationId xmlns:a16="http://schemas.microsoft.com/office/drawing/2014/main" id="{8B9DC3F3-68F8-6C0E-CE1B-E54243380C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46534"/>
              <a:ext cx="252002" cy="252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93" name="Группа 42">
            <a:extLst>
              <a:ext uri="{FF2B5EF4-FFF2-40B4-BE49-F238E27FC236}">
                <a16:creationId xmlns:a16="http://schemas.microsoft.com/office/drawing/2014/main" id="{665BFB5E-922F-6654-B242-3AB7D606EBAA}"/>
              </a:ext>
            </a:extLst>
          </p:cNvPr>
          <p:cNvGrpSpPr/>
          <p:nvPr/>
        </p:nvGrpSpPr>
        <p:grpSpPr>
          <a:xfrm>
            <a:off x="3128481" y="5522077"/>
            <a:ext cx="2476312" cy="477050"/>
            <a:chOff x="-1" y="-1"/>
            <a:chExt cx="2476311" cy="477048"/>
          </a:xfrm>
        </p:grpSpPr>
        <p:sp>
          <p:nvSpPr>
            <p:cNvPr id="591" name="Объект 20">
              <a:extLst>
                <a:ext uri="{FF2B5EF4-FFF2-40B4-BE49-F238E27FC236}">
                  <a16:creationId xmlns:a16="http://schemas.microsoft.com/office/drawing/2014/main" id="{D737192E-8916-9FE7-164A-A4CC17B3CDE6}"/>
                </a:ext>
              </a:extLst>
            </p:cNvPr>
            <p:cNvSpPr txBox="1"/>
            <p:nvPr/>
          </p:nvSpPr>
          <p:spPr>
            <a:xfrm>
              <a:off x="259206" y="-1"/>
              <a:ext cx="2217104" cy="4770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>
                  <a:latin typeface="Nekst"/>
                  <a:ea typeface="Nekst"/>
                  <a:cs typeface="Nekst"/>
                  <a:sym typeface="Nekst"/>
                </a:defRPr>
              </a:pPr>
              <a:r>
                <a:rPr kumimoji="0" lang="ru-RU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ekst"/>
                  <a:sym typeface="Nekst"/>
                </a:rPr>
                <a:t>Батарея: </a:t>
              </a:r>
              <a:br>
                <a:rPr kumimoji="0" lang="ru-RU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ekst"/>
                  <a:sym typeface="Nekst"/>
                </a:rPr>
              </a:br>
              <a:r>
                <a:rPr kumimoji="0" lang="ru-RU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ekst Bold"/>
                  <a:ea typeface="Nekst Bold"/>
                  <a:cs typeface="Nekst Bold"/>
                  <a:sym typeface="Nekst Bold"/>
                </a:rPr>
                <a:t>11.4V/4762 </a:t>
              </a:r>
              <a:r>
                <a:rPr kumimoji="0" lang="ru-RU" sz="1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ekst Bold"/>
                  <a:ea typeface="Nekst Bold"/>
                  <a:cs typeface="Nekst Bold"/>
                  <a:sym typeface="Nekst Bold"/>
                </a:rPr>
                <a:t>mAh</a:t>
              </a:r>
              <a:r>
                <a:rPr kumimoji="0" lang="ru-RU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ekst Bold"/>
                  <a:ea typeface="Nekst Bold"/>
                  <a:cs typeface="Nekst Bold"/>
                  <a:sym typeface="Nekst Bold"/>
                </a:rPr>
                <a:t>, 55 </a:t>
              </a:r>
              <a:r>
                <a:rPr kumimoji="0" lang="ru-RU" sz="1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ekst Bold"/>
                  <a:ea typeface="Nekst Bold"/>
                  <a:cs typeface="Nekst Bold"/>
                  <a:sym typeface="Nekst Bold"/>
                </a:rPr>
                <a:t>ВТч</a:t>
              </a:r>
              <a:endPara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ekst Bold"/>
                <a:ea typeface="Nekst Bold"/>
                <a:cs typeface="Nekst Bold"/>
                <a:sym typeface="Nekst Bold"/>
              </a:endParaRPr>
            </a:p>
          </p:txBody>
        </p:sp>
        <p:pic>
          <p:nvPicPr>
            <p:cNvPr id="592" name="Рисунок 32">
              <a:extLst>
                <a:ext uri="{FF2B5EF4-FFF2-40B4-BE49-F238E27FC236}">
                  <a16:creationId xmlns:a16="http://schemas.microsoft.com/office/drawing/2014/main" id="{4CA40AF5-AFD1-7053-1FBC-3761F39EAD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-1" y="23434"/>
              <a:ext cx="252003" cy="2326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96" name="Группа 45">
            <a:extLst>
              <a:ext uri="{FF2B5EF4-FFF2-40B4-BE49-F238E27FC236}">
                <a16:creationId xmlns:a16="http://schemas.microsoft.com/office/drawing/2014/main" id="{E099F8F5-499A-6A17-EC50-264AE34DB2C6}"/>
              </a:ext>
            </a:extLst>
          </p:cNvPr>
          <p:cNvGrpSpPr/>
          <p:nvPr/>
        </p:nvGrpSpPr>
        <p:grpSpPr>
          <a:xfrm>
            <a:off x="995906" y="5534779"/>
            <a:ext cx="2162554" cy="436880"/>
            <a:chOff x="0" y="0"/>
            <a:chExt cx="2162553" cy="436878"/>
          </a:xfrm>
        </p:grpSpPr>
        <p:sp>
          <p:nvSpPr>
            <p:cNvPr id="594" name="Объект 20">
              <a:extLst>
                <a:ext uri="{FF2B5EF4-FFF2-40B4-BE49-F238E27FC236}">
                  <a16:creationId xmlns:a16="http://schemas.microsoft.com/office/drawing/2014/main" id="{6BFCC01A-C55B-3B3F-F4B4-B77E7B24F197}"/>
                </a:ext>
              </a:extLst>
            </p:cNvPr>
            <p:cNvSpPr txBox="1"/>
            <p:nvPr/>
          </p:nvSpPr>
          <p:spPr>
            <a:xfrm>
              <a:off x="265782" y="0"/>
              <a:ext cx="1896772" cy="4368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>
                  <a:latin typeface="Nekst"/>
                  <a:ea typeface="Nekst"/>
                  <a:cs typeface="Nekst"/>
                  <a:sym typeface="Nekst"/>
                </a:defRPr>
              </a:pPr>
              <a:r>
                <a:rPr kumimoji="0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ekst"/>
                  <a:sym typeface="Nekst"/>
                </a:rPr>
                <a:t>Разрешение</a:t>
              </a:r>
              <a:r>
                <a:rPr kumimoji="0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ekst"/>
                  <a:sym typeface="Nekst"/>
                </a:rPr>
                <a:t> </a:t>
              </a:r>
              <a:r>
                <a:rPr kumimoji="0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ekst"/>
                  <a:sym typeface="Nekst"/>
                </a:rPr>
                <a:t>экрана</a:t>
              </a:r>
              <a:r>
                <a:rPr kumimoji="0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ekst"/>
                  <a:sym typeface="Nekst"/>
                </a:rPr>
                <a:t>: </a:t>
              </a:r>
              <a:br>
                <a:rPr kumimoji="0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ekst"/>
                  <a:sym typeface="Nekst"/>
                </a:rPr>
              </a:br>
              <a:r>
                <a: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ekst Bold"/>
                  <a:ea typeface="Nekst Bold"/>
                  <a:cs typeface="Nekst Bold"/>
                  <a:sym typeface="Nekst Bold"/>
                </a:rPr>
                <a:t>1920×1200</a:t>
              </a:r>
            </a:p>
          </p:txBody>
        </p:sp>
        <p:pic>
          <p:nvPicPr>
            <p:cNvPr id="595" name="Рисунок 29" descr="Рисунок 29">
              <a:extLst>
                <a:ext uri="{FF2B5EF4-FFF2-40B4-BE49-F238E27FC236}">
                  <a16:creationId xmlns:a16="http://schemas.microsoft.com/office/drawing/2014/main" id="{1460C07A-B34A-920F-5C05-7DD6928DB3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29617"/>
              <a:ext cx="252002" cy="252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602" name="Группа 43">
            <a:extLst>
              <a:ext uri="{FF2B5EF4-FFF2-40B4-BE49-F238E27FC236}">
                <a16:creationId xmlns:a16="http://schemas.microsoft.com/office/drawing/2014/main" id="{1433D1FB-B0C1-76B3-6052-F91C678515F2}"/>
              </a:ext>
            </a:extLst>
          </p:cNvPr>
          <p:cNvGrpSpPr/>
          <p:nvPr/>
        </p:nvGrpSpPr>
        <p:grpSpPr>
          <a:xfrm>
            <a:off x="3133522" y="5015607"/>
            <a:ext cx="2553850" cy="436880"/>
            <a:chOff x="0" y="0"/>
            <a:chExt cx="2553849" cy="436878"/>
          </a:xfrm>
        </p:grpSpPr>
        <p:sp>
          <p:nvSpPr>
            <p:cNvPr id="600" name="Объект 20">
              <a:extLst>
                <a:ext uri="{FF2B5EF4-FFF2-40B4-BE49-F238E27FC236}">
                  <a16:creationId xmlns:a16="http://schemas.microsoft.com/office/drawing/2014/main" id="{57950877-93F3-A886-20C0-E85FACD0F1A3}"/>
                </a:ext>
              </a:extLst>
            </p:cNvPr>
            <p:cNvSpPr txBox="1"/>
            <p:nvPr/>
          </p:nvSpPr>
          <p:spPr>
            <a:xfrm>
              <a:off x="254165" y="0"/>
              <a:ext cx="2299685" cy="4368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>
                  <a:latin typeface="Nekst"/>
                  <a:ea typeface="Nekst"/>
                  <a:cs typeface="Nekst"/>
                  <a:sym typeface="Nekst"/>
                </a:defRPr>
              </a:pPr>
              <a:r>
                <a:rPr kumimoji="0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ekst"/>
                  <a:sym typeface="Nekst"/>
                </a:rPr>
                <a:t>Процессор</a:t>
              </a:r>
              <a:r>
                <a:rPr kumimoji="0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ekst"/>
                  <a:sym typeface="Nekst"/>
                </a:rPr>
                <a:t>: </a:t>
              </a:r>
              <a:br>
                <a:rPr kumimoji="0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ekst"/>
                  <a:sym typeface="Nekst"/>
                </a:rPr>
              </a:br>
              <a:r>
                <a: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ekst Bold"/>
                  <a:ea typeface="Nekst Bold"/>
                  <a:cs typeface="Nekst Bold"/>
                  <a:sym typeface="Nekst Bold"/>
                </a:rPr>
                <a:t>Intel Core i5-1240P</a:t>
              </a:r>
            </a:p>
          </p:txBody>
        </p:sp>
        <p:pic>
          <p:nvPicPr>
            <p:cNvPr id="601" name="Рисунок 49" descr="Рисунок 49">
              <a:extLst>
                <a:ext uri="{FF2B5EF4-FFF2-40B4-BE49-F238E27FC236}">
                  <a16:creationId xmlns:a16="http://schemas.microsoft.com/office/drawing/2014/main" id="{42568E80-9CF3-3391-B9DB-AE2E84BFAAD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33834"/>
              <a:ext cx="241922" cy="2520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2" name="TextBox 6">
            <a:extLst>
              <a:ext uri="{FF2B5EF4-FFF2-40B4-BE49-F238E27FC236}">
                <a16:creationId xmlns:a16="http://schemas.microsoft.com/office/drawing/2014/main" id="{64B0DDA4-CE96-443E-A0DC-CC85F91C1CE6}"/>
              </a:ext>
            </a:extLst>
          </p:cNvPr>
          <p:cNvSpPr txBox="1"/>
          <p:nvPr/>
        </p:nvSpPr>
        <p:spPr>
          <a:xfrm>
            <a:off x="9241226" y="250042"/>
            <a:ext cx="1213208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3600" spc="110">
                <a:solidFill>
                  <a:srgbClr val="B82E46"/>
                </a:solidFill>
                <a:latin typeface="Nekst Bold"/>
                <a:ea typeface="Nekst Bold"/>
                <a:cs typeface="Nekst Bold"/>
                <a:sym typeface="Nekst Bold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110" normalizeH="0" baseline="0" noProof="0" dirty="0">
                <a:ln>
                  <a:noFill/>
                </a:ln>
                <a:solidFill>
                  <a:srgbClr val="B82E46"/>
                </a:solidFill>
                <a:effectLst/>
                <a:uLnTx/>
                <a:uFillTx/>
                <a:latin typeface="Nekst Bold"/>
                <a:sym typeface="Nekst Bold"/>
              </a:rPr>
              <a:t>Q2 2024</a:t>
            </a:r>
            <a:endParaRPr kumimoji="0" sz="2000" b="0" i="0" u="none" strike="noStrike" kern="0" cap="none" spc="110" normalizeH="0" baseline="0" noProof="0" dirty="0">
              <a:ln>
                <a:noFill/>
              </a:ln>
              <a:solidFill>
                <a:srgbClr val="B82E46"/>
              </a:solidFill>
              <a:effectLst/>
              <a:uLnTx/>
              <a:uFillTx/>
              <a:latin typeface="Nekst Bold"/>
              <a:sym typeface="Nekst Bold"/>
            </a:endParaRPr>
          </a:p>
        </p:txBody>
      </p:sp>
      <p:grpSp>
        <p:nvGrpSpPr>
          <p:cNvPr id="43" name="Группа 7">
            <a:extLst>
              <a:ext uri="{FF2B5EF4-FFF2-40B4-BE49-F238E27FC236}">
                <a16:creationId xmlns:a16="http://schemas.microsoft.com/office/drawing/2014/main" id="{F80C701C-7FB0-4A7A-9324-49AFF3A9A8DB}"/>
              </a:ext>
            </a:extLst>
          </p:cNvPr>
          <p:cNvGrpSpPr/>
          <p:nvPr/>
        </p:nvGrpSpPr>
        <p:grpSpPr>
          <a:xfrm>
            <a:off x="9241226" y="601346"/>
            <a:ext cx="1134108" cy="497584"/>
            <a:chOff x="0" y="0"/>
            <a:chExt cx="1127232" cy="479984"/>
          </a:xfrm>
        </p:grpSpPr>
        <p:grpSp>
          <p:nvGrpSpPr>
            <p:cNvPr id="44" name="Группа 5">
              <a:extLst>
                <a:ext uri="{FF2B5EF4-FFF2-40B4-BE49-F238E27FC236}">
                  <a16:creationId xmlns:a16="http://schemas.microsoft.com/office/drawing/2014/main" id="{4F25E475-4583-4196-8D63-0E756BC61C20}"/>
                </a:ext>
              </a:extLst>
            </p:cNvPr>
            <p:cNvGrpSpPr/>
            <p:nvPr/>
          </p:nvGrpSpPr>
          <p:grpSpPr>
            <a:xfrm>
              <a:off x="0" y="-1"/>
              <a:ext cx="1127233" cy="479986"/>
              <a:chOff x="0" y="0"/>
              <a:chExt cx="1127232" cy="479985"/>
            </a:xfrm>
          </p:grpSpPr>
          <p:sp>
            <p:nvSpPr>
              <p:cNvPr id="46" name="Рисунок 2">
                <a:extLst>
                  <a:ext uri="{FF2B5EF4-FFF2-40B4-BE49-F238E27FC236}">
                    <a16:creationId xmlns:a16="http://schemas.microsoft.com/office/drawing/2014/main" id="{64B56369-B0AC-4413-ABFC-61D007E97A2A}"/>
                  </a:ext>
                </a:extLst>
              </p:cNvPr>
              <p:cNvSpPr/>
              <p:nvPr/>
            </p:nvSpPr>
            <p:spPr>
              <a:xfrm>
                <a:off x="0" y="-1"/>
                <a:ext cx="468183" cy="4799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953" y="0"/>
                    </a:moveTo>
                    <a:cubicBezTo>
                      <a:pt x="11389" y="0"/>
                      <a:pt x="10849" y="218"/>
                      <a:pt x="10451" y="606"/>
                    </a:cubicBezTo>
                    <a:lnTo>
                      <a:pt x="623" y="10194"/>
                    </a:lnTo>
                    <a:cubicBezTo>
                      <a:pt x="426" y="10386"/>
                      <a:pt x="269" y="10614"/>
                      <a:pt x="162" y="10865"/>
                    </a:cubicBezTo>
                    <a:cubicBezTo>
                      <a:pt x="55" y="11116"/>
                      <a:pt x="0" y="11386"/>
                      <a:pt x="0" y="11657"/>
                    </a:cubicBezTo>
                    <a:lnTo>
                      <a:pt x="0" y="19234"/>
                    </a:lnTo>
                    <a:cubicBezTo>
                      <a:pt x="0" y="19861"/>
                      <a:pt x="256" y="20463"/>
                      <a:pt x="712" y="20907"/>
                    </a:cubicBezTo>
                    <a:cubicBezTo>
                      <a:pt x="1167" y="21351"/>
                      <a:pt x="1784" y="21600"/>
                      <a:pt x="2427" y="21600"/>
                    </a:cubicBezTo>
                    <a:lnTo>
                      <a:pt x="20085" y="21600"/>
                    </a:lnTo>
                    <a:cubicBezTo>
                      <a:pt x="20487" y="21600"/>
                      <a:pt x="20872" y="21444"/>
                      <a:pt x="21156" y="21166"/>
                    </a:cubicBezTo>
                    <a:cubicBezTo>
                      <a:pt x="21440" y="20889"/>
                      <a:pt x="21600" y="20513"/>
                      <a:pt x="21600" y="20121"/>
                    </a:cubicBezTo>
                    <a:lnTo>
                      <a:pt x="21600" y="2368"/>
                    </a:lnTo>
                    <a:cubicBezTo>
                      <a:pt x="21600" y="2057"/>
                      <a:pt x="21537" y="1749"/>
                      <a:pt x="21416" y="1462"/>
                    </a:cubicBezTo>
                    <a:cubicBezTo>
                      <a:pt x="21294" y="1175"/>
                      <a:pt x="21115" y="914"/>
                      <a:pt x="20890" y="694"/>
                    </a:cubicBezTo>
                    <a:cubicBezTo>
                      <a:pt x="20664" y="474"/>
                      <a:pt x="20397" y="299"/>
                      <a:pt x="20103" y="180"/>
                    </a:cubicBezTo>
                    <a:cubicBezTo>
                      <a:pt x="19808" y="61"/>
                      <a:pt x="19492" y="0"/>
                      <a:pt x="19174" y="0"/>
                    </a:cubicBezTo>
                    <a:lnTo>
                      <a:pt x="11953" y="0"/>
                    </a:lnTo>
                    <a:close/>
                  </a:path>
                </a:pathLst>
              </a:custGeom>
              <a:solidFill>
                <a:srgbClr val="B82E4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endParaRPr>
              </a:p>
            </p:txBody>
          </p:sp>
          <p:sp>
            <p:nvSpPr>
              <p:cNvPr id="47" name="Прямоугольник: скругленные углы 3">
                <a:extLst>
                  <a:ext uri="{FF2B5EF4-FFF2-40B4-BE49-F238E27FC236}">
                    <a16:creationId xmlns:a16="http://schemas.microsoft.com/office/drawing/2014/main" id="{FF3CCC46-2F47-4065-A88F-4611B7AA7F4E}"/>
                  </a:ext>
                </a:extLst>
              </p:cNvPr>
              <p:cNvSpPr/>
              <p:nvPr/>
            </p:nvSpPr>
            <p:spPr>
              <a:xfrm>
                <a:off x="360040" y="1"/>
                <a:ext cx="767193" cy="479984"/>
              </a:xfrm>
              <a:prstGeom prst="roundRect">
                <a:avLst>
                  <a:gd name="adj" fmla="val 9225"/>
                </a:avLst>
              </a:prstGeom>
              <a:solidFill>
                <a:srgbClr val="B82E4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marL="0" marR="0" lvl="0" indent="0" algn="ctr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>
                    <a:ln w="9525" cap="flat">
                      <a:solidFill>
                        <a:srgbClr val="FFFFFF"/>
                      </a:solidFill>
                      <a:prstDash val="solid"/>
                      <a:round/>
                    </a:ln>
                    <a:solidFill>
                      <a:srgbClr val="FFFFFF"/>
                    </a:solidFill>
                  </a:defRPr>
                </a:pPr>
                <a:endParaRPr kumimoji="0" sz="1800" b="0" i="0" u="none" strike="noStrike" kern="0" cap="none" spc="0" normalizeH="0" baseline="0" noProof="0">
                  <a:ln w="9525" cap="flat">
                    <a:solidFill>
                      <a:srgbClr val="FFFFFF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5" name="TextBox 14">
              <a:extLst>
                <a:ext uri="{FF2B5EF4-FFF2-40B4-BE49-F238E27FC236}">
                  <a16:creationId xmlns:a16="http://schemas.microsoft.com/office/drawing/2014/main" id="{D797371B-8C9D-40EE-BC7E-36792F8E2E4C}"/>
                </a:ext>
              </a:extLst>
            </p:cNvPr>
            <p:cNvSpPr txBox="1"/>
            <p:nvPr/>
          </p:nvSpPr>
          <p:spPr>
            <a:xfrm>
              <a:off x="171670" y="11421"/>
              <a:ext cx="862733" cy="3987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>
                <a:defRPr sz="2400" spc="60">
                  <a:solidFill>
                    <a:srgbClr val="FFFFFF"/>
                  </a:solidFill>
                  <a:latin typeface="Nekst Bold"/>
                  <a:ea typeface="Nekst Bold"/>
                  <a:cs typeface="Nekst Bold"/>
                  <a:sym typeface="Nekst Bold"/>
                </a:defRPr>
              </a:lvl1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400" b="0" i="0" u="none" strike="noStrike" kern="0" cap="none" spc="6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ekst Bold"/>
                  <a:sym typeface="Nekst Bold"/>
                </a:rPr>
                <a:t>NEW</a:t>
              </a:r>
            </a:p>
          </p:txBody>
        </p:sp>
      </p:grpSp>
      <p:graphicFrame>
        <p:nvGraphicFramePr>
          <p:cNvPr id="32" name="Таблица 20">
            <a:extLst>
              <a:ext uri="{FF2B5EF4-FFF2-40B4-BE49-F238E27FC236}">
                <a16:creationId xmlns:a16="http://schemas.microsoft.com/office/drawing/2014/main" id="{DA838080-080D-4152-82E2-FB7436350D37}"/>
              </a:ext>
            </a:extLst>
          </p:cNvPr>
          <p:cNvGraphicFramePr/>
          <p:nvPr>
            <p:extLst/>
          </p:nvPr>
        </p:nvGraphicFramePr>
        <p:xfrm>
          <a:off x="6090731" y="1340895"/>
          <a:ext cx="5693282" cy="4859881"/>
        </p:xfrm>
        <a:graphic>
          <a:graphicData uri="http://schemas.openxmlformats.org/drawingml/2006/table">
            <a:tbl>
              <a:tblPr/>
              <a:tblGrid>
                <a:gridCol w="20662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269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83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Nekst" panose="00000500000000000000" pitchFamily="2" charset="-52"/>
                        </a:rPr>
                        <a:t>Цвет</a:t>
                      </a:r>
                    </a:p>
                  </a:txBody>
                  <a:tcPr marL="72000" marR="72000" marT="9525" marB="0" anchor="ctr">
                    <a:lnL w="12700">
                      <a:noFill/>
                      <a:miter lim="400000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>
                      <a:noFill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Nekst" panose="00000500000000000000" pitchFamily="2" charset="-52"/>
                        </a:rPr>
                        <a:t>серый, фиолетовый, оранжевый</a:t>
                      </a:r>
                    </a:p>
                  </a:txBody>
                  <a:tcPr marL="72000" marR="72000" marT="9525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noFill/>
                      <a:miter lim="400000"/>
                    </a:lnR>
                    <a:lnT w="6350">
                      <a:noFill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83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Nekst" panose="00000500000000000000" pitchFamily="2" charset="-52"/>
                        </a:rPr>
                        <a:t>Вес</a:t>
                      </a:r>
                    </a:p>
                  </a:txBody>
                  <a:tcPr marL="72000" marR="72000" marT="9525" marB="0" anchor="ctr">
                    <a:lnL w="12700">
                      <a:noFill/>
                      <a:miter lim="400000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Nekst" panose="00000500000000000000" pitchFamily="2" charset="-52"/>
                        </a:rPr>
                        <a:t>1,2 кг</a:t>
                      </a:r>
                    </a:p>
                  </a:txBody>
                  <a:tcPr marL="72000" marR="72000" marT="9525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noFill/>
                      <a:miter lim="400000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7265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Nekst" panose="00000500000000000000" pitchFamily="2" charset="-52"/>
                        </a:rPr>
                        <a:t>Разъемы</a:t>
                      </a:r>
                    </a:p>
                  </a:txBody>
                  <a:tcPr marL="72000" marR="72000" marT="9525" marB="0" anchor="ctr">
                    <a:lnL w="12700">
                      <a:noFill/>
                      <a:miter lim="400000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Nekst" panose="00000500000000000000" pitchFamily="2" charset="-52"/>
                        </a:rPr>
                        <a:t>2*USB 3.2, 2*FF Type-C, 1*HDMI 2.1, Ø3.5mm Combo, 1x miniSD</a:t>
                      </a:r>
                    </a:p>
                  </a:txBody>
                  <a:tcPr marL="72000" marR="72000" marT="9525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noFill/>
                      <a:miter lim="400000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83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Nekst" panose="00000500000000000000" pitchFamily="2" charset="-52"/>
                        </a:rPr>
                        <a:t>Клавиатура с подсветкой</a:t>
                      </a:r>
                    </a:p>
                  </a:txBody>
                  <a:tcPr marL="72000" marR="72000" marT="9525" marB="0" anchor="ctr">
                    <a:lnL w="12700">
                      <a:noFill/>
                      <a:miter lim="400000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Nekst" panose="00000500000000000000" pitchFamily="2" charset="-52"/>
                        </a:rPr>
                        <a:t>да</a:t>
                      </a:r>
                    </a:p>
                  </a:txBody>
                  <a:tcPr marL="72000" marR="72000" marT="9525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noFill/>
                      <a:miter lim="400000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4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83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Nekst" panose="00000500000000000000" pitchFamily="2" charset="-52"/>
                        </a:rPr>
                        <a:t>Передняя камера</a:t>
                      </a:r>
                    </a:p>
                  </a:txBody>
                  <a:tcPr marL="72000" marR="72000" marT="9525" marB="0" anchor="ctr">
                    <a:lnL w="12700">
                      <a:noFill/>
                      <a:miter lim="400000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Nekst" panose="00000500000000000000" pitchFamily="2" charset="-52"/>
                        </a:rPr>
                        <a:t>2M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Nekst" panose="00000500000000000000" pitchFamily="2" charset="-52"/>
                        </a:rPr>
                        <a:t>р, 1080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Nekst" panose="00000500000000000000" pitchFamily="2" charset="-52"/>
                        </a:rPr>
                        <a:t>p</a:t>
                      </a:r>
                    </a:p>
                  </a:txBody>
                  <a:tcPr marL="72000" marR="72000" marT="9525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noFill/>
                      <a:miter lim="400000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7265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Nekst" panose="00000500000000000000" pitchFamily="2" charset="-52"/>
                        </a:rPr>
                        <a:t>Оперативная память</a:t>
                      </a:r>
                    </a:p>
                  </a:txBody>
                  <a:tcPr marL="72000" marR="72000" marT="9525" marB="0" anchor="ctr">
                    <a:lnL w="12700">
                      <a:noFill/>
                      <a:miter lim="400000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Nekst" panose="00000500000000000000" pitchFamily="2" charset="-52"/>
                        </a:rPr>
                        <a:t>2*DDR4 3200MHz SO-DIMM (16ГБ одной планкой </a:t>
                      </a:r>
                      <a:b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Nekst" panose="00000500000000000000" pitchFamily="2" charset="-52"/>
                        </a:rPr>
                      </a:b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Nekst" panose="00000500000000000000" pitchFamily="2" charset="-52"/>
                        </a:rPr>
                        <a:t>с возможностью расширения до 32 </a:t>
                      </a:r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Nekst" panose="00000500000000000000" pitchFamily="2" charset="-52"/>
                        </a:rPr>
                        <a:t>гб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Nekst" panose="00000500000000000000" pitchFamily="2" charset="-52"/>
                        </a:rPr>
                        <a:t> )</a:t>
                      </a:r>
                    </a:p>
                  </a:txBody>
                  <a:tcPr marL="72000" marR="72000" marT="9525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noFill/>
                      <a:miter lim="400000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3781003"/>
                  </a:ext>
                </a:extLst>
              </a:tr>
              <a:tr h="87265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Nekst" panose="00000500000000000000" pitchFamily="2" charset="-52"/>
                        </a:rPr>
                        <a:t>Хранилище</a:t>
                      </a:r>
                    </a:p>
                  </a:txBody>
                  <a:tcPr marL="72000" marR="72000" marT="9525" marB="0" anchor="ctr">
                    <a:lnL w="12700">
                      <a:noFill/>
                      <a:miter lim="400000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Nekst" panose="00000500000000000000" pitchFamily="2" charset="-52"/>
                        </a:rPr>
                        <a:t>512GB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Nekst" panose="00000500000000000000" pitchFamily="2" charset="-52"/>
                        </a:rPr>
                        <a:t>х 1*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Nekst" panose="00000500000000000000" pitchFamily="2" charset="-52"/>
                        </a:rPr>
                        <a:t>M.2 2280 PCIe4.0×4; 1*M.2280 PCIe3.0×4/SATA</a:t>
                      </a:r>
                    </a:p>
                  </a:txBody>
                  <a:tcPr marL="72000" marR="72000" marT="9525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noFill/>
                      <a:miter lim="400000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6700019"/>
                  </a:ext>
                </a:extLst>
              </a:tr>
              <a:tr h="44838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Nekst" panose="00000500000000000000" pitchFamily="2" charset="-52"/>
                        </a:rPr>
                        <a:t>Wi-fi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Nekst" panose="00000500000000000000" pitchFamily="2" charset="-52"/>
                        </a:rPr>
                        <a:t>и 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Nekst" panose="00000500000000000000" pitchFamily="2" charset="-52"/>
                        </a:rPr>
                        <a:t>Bluetooth</a:t>
                      </a:r>
                    </a:p>
                  </a:txBody>
                  <a:tcPr marL="72000" marR="72000" marT="9525" marB="0" anchor="ctr">
                    <a:lnL w="12700">
                      <a:noFill/>
                      <a:miter lim="400000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Nekst" panose="00000500000000000000" pitchFamily="2" charset="-52"/>
                        </a:rPr>
                        <a:t>есть</a:t>
                      </a:r>
                    </a:p>
                  </a:txBody>
                  <a:tcPr marL="72000" marR="72000" marT="9525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noFill/>
                      <a:miter lim="400000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95649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6333164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5168EC-238A-501A-353F-18A8FBA2F1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2" name="1600x1600_ (6) (2).png" descr="1600x1600_ (6) (2).png">
            <a:extLst>
              <a:ext uri="{FF2B5EF4-FFF2-40B4-BE49-F238E27FC236}">
                <a16:creationId xmlns:a16="http://schemas.microsoft.com/office/drawing/2014/main" id="{839FACC3-96A1-D8BE-AE38-BCDE688C39D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97531" y="1264598"/>
            <a:ext cx="3387885" cy="2946536"/>
          </a:xfrm>
          <a:prstGeom prst="rect">
            <a:avLst/>
          </a:prstGeom>
          <a:ln w="12700">
            <a:miter lim="400000"/>
          </a:ln>
        </p:spPr>
      </p:pic>
      <p:pic>
        <p:nvPicPr>
          <p:cNvPr id="503" name="1600x1600_ (4).png" descr="1600x1600_ (4).png">
            <a:extLst>
              <a:ext uri="{FF2B5EF4-FFF2-40B4-BE49-F238E27FC236}">
                <a16:creationId xmlns:a16="http://schemas.microsoft.com/office/drawing/2014/main" id="{01430642-9DE6-7076-A292-C5ECDB45BA0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8703" y="1585074"/>
            <a:ext cx="3780050" cy="3287614"/>
          </a:xfrm>
          <a:prstGeom prst="rect">
            <a:avLst/>
          </a:prstGeom>
          <a:ln w="12700">
            <a:miter lim="400000"/>
          </a:ln>
        </p:spPr>
      </p:pic>
      <p:sp>
        <p:nvSpPr>
          <p:cNvPr id="29" name="TextBox 6">
            <a:extLst>
              <a:ext uri="{FF2B5EF4-FFF2-40B4-BE49-F238E27FC236}">
                <a16:creationId xmlns:a16="http://schemas.microsoft.com/office/drawing/2014/main" id="{C8489044-2124-4167-B804-7E1FB08269E3}"/>
              </a:ext>
            </a:extLst>
          </p:cNvPr>
          <p:cNvSpPr txBox="1"/>
          <p:nvPr/>
        </p:nvSpPr>
        <p:spPr>
          <a:xfrm>
            <a:off x="1790348" y="563735"/>
            <a:ext cx="5258652" cy="584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3600" spc="110">
                <a:solidFill>
                  <a:srgbClr val="B82E46"/>
                </a:solidFill>
                <a:latin typeface="Nekst Bold"/>
                <a:ea typeface="Nekst Bold"/>
                <a:cs typeface="Nekst Bold"/>
                <a:sym typeface="Nekst Bold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0" cap="none" spc="110" normalizeH="0" baseline="0" noProof="0" dirty="0" err="1">
                <a:ln>
                  <a:noFill/>
                </a:ln>
                <a:solidFill>
                  <a:srgbClr val="B82E46"/>
                </a:solidFill>
                <a:effectLst/>
                <a:uLnTx/>
                <a:uFillTx/>
                <a:latin typeface="+mj-lt"/>
                <a:sym typeface="Nekst Bold"/>
              </a:rPr>
              <a:t>Inferit</a:t>
            </a:r>
            <a:r>
              <a:rPr kumimoji="0" lang="ru-RU" sz="3200" b="0" i="0" u="none" strike="noStrike" kern="0" cap="none" spc="110" normalizeH="0" baseline="0" noProof="0" dirty="0">
                <a:ln>
                  <a:noFill/>
                </a:ln>
                <a:solidFill>
                  <a:srgbClr val="B82E46"/>
                </a:solidFill>
                <a:effectLst/>
                <a:uLnTx/>
                <a:uFillTx/>
                <a:latin typeface="+mj-lt"/>
                <a:sym typeface="Nekst Bold"/>
              </a:rPr>
              <a:t> Silver 14.1” (</a:t>
            </a:r>
            <a:r>
              <a:rPr kumimoji="0" lang="en-US" sz="3200" b="0" i="0" u="none" strike="noStrike" kern="0" cap="none" spc="110" normalizeH="0" baseline="0" noProof="0" dirty="0">
                <a:ln>
                  <a:noFill/>
                </a:ln>
                <a:solidFill>
                  <a:srgbClr val="B82E46"/>
                </a:solidFill>
                <a:effectLst/>
                <a:uLnTx/>
                <a:uFillTx/>
                <a:latin typeface="+mj-lt"/>
                <a:sym typeface="Nekst Bold"/>
              </a:rPr>
              <a:t>renew)</a:t>
            </a:r>
            <a:r>
              <a:rPr kumimoji="0" lang="ru-RU" sz="3200" b="0" i="0" u="none" strike="noStrike" kern="0" cap="none" spc="110" normalizeH="0" baseline="0" noProof="0" dirty="0">
                <a:ln>
                  <a:noFill/>
                </a:ln>
                <a:solidFill>
                  <a:srgbClr val="B82E46"/>
                </a:solidFill>
                <a:effectLst/>
                <a:uLnTx/>
                <a:uFillTx/>
                <a:latin typeface="+mj-lt"/>
                <a:sym typeface="Nekst Bold"/>
              </a:rPr>
              <a:t> </a:t>
            </a:r>
          </a:p>
        </p:txBody>
      </p:sp>
      <p:graphicFrame>
        <p:nvGraphicFramePr>
          <p:cNvPr id="27" name="Таблица 20">
            <a:extLst>
              <a:ext uri="{FF2B5EF4-FFF2-40B4-BE49-F238E27FC236}">
                <a16:creationId xmlns:a16="http://schemas.microsoft.com/office/drawing/2014/main" id="{276EF630-469B-4BA1-BD61-44171444BA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80696722"/>
              </p:ext>
            </p:extLst>
          </p:nvPr>
        </p:nvGraphicFramePr>
        <p:xfrm>
          <a:off x="6090731" y="1160807"/>
          <a:ext cx="5693284" cy="4952608"/>
        </p:xfrm>
        <a:graphic>
          <a:graphicData uri="http://schemas.openxmlformats.org/drawingml/2006/table">
            <a:tbl>
              <a:tblPr/>
              <a:tblGrid>
                <a:gridCol w="12579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33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1030">
                  <a:extLst>
                    <a:ext uri="{9D8B030D-6E8A-4147-A177-3AD203B41FA5}">
                      <a16:colId xmlns:a16="http://schemas.microsoft.com/office/drawing/2014/main" val="2997780392"/>
                    </a:ext>
                  </a:extLst>
                </a:gridCol>
                <a:gridCol w="1461030">
                  <a:extLst>
                    <a:ext uri="{9D8B030D-6E8A-4147-A177-3AD203B41FA5}">
                      <a16:colId xmlns:a16="http://schemas.microsoft.com/office/drawing/2014/main" val="3912399926"/>
                    </a:ext>
                  </a:extLst>
                </a:gridCol>
              </a:tblGrid>
              <a:tr h="104113">
                <a:tc>
                  <a:txBody>
                    <a:bodyPr/>
                    <a:lstStyle/>
                    <a:p>
                      <a:pPr algn="l" fontAlgn="ctr"/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Nekst" panose="00000500000000000000" pitchFamily="2" charset="-52"/>
                      </a:endParaRPr>
                    </a:p>
                  </a:txBody>
                  <a:tcPr marL="72000" marR="72000" marT="9525" marB="0" anchor="ctr">
                    <a:lnL w="12700">
                      <a:noFill/>
                      <a:miter lim="400000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miter lim="400000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Nekst Bold" panose="00000800000000000000" pitchFamily="2" charset="-52"/>
                        </a:rPr>
                        <a:t>Стандартная</a:t>
                      </a:r>
                    </a:p>
                  </a:txBody>
                  <a:tcPr marL="72000" marR="72000" marT="9525" marB="0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miter lim="400000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Nekst Bold" panose="00000800000000000000" pitchFamily="2" charset="-52"/>
                        </a:rPr>
                        <a:t>NEW Q2 2024</a:t>
                      </a:r>
                    </a:p>
                  </a:txBody>
                  <a:tcPr marL="72000" marR="72000" marT="9525" marB="0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miter lim="400000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ts val="1000"/>
                        </a:lnSpc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Nekst Bold" panose="00000800000000000000" pitchFamily="2" charset="-52"/>
                        </a:rPr>
                        <a:t>В реестре МПТ- 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Nekst Bold" panose="00000800000000000000" pitchFamily="2" charset="-52"/>
                        </a:rPr>
                        <a:t> Q4 2024</a:t>
                      </a:r>
                    </a:p>
                  </a:txBody>
                  <a:tcPr marL="72000" marR="72000" marT="9525" marB="0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4135429"/>
                  </a:ext>
                </a:extLst>
              </a:tr>
              <a:tr h="27468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Nekst" panose="00000500000000000000" pitchFamily="2" charset="-52"/>
                        </a:rPr>
                        <a:t>Цвет</a:t>
                      </a:r>
                    </a:p>
                  </a:txBody>
                  <a:tcPr marL="72000" marR="72000" marT="9525" marB="0" anchor="ctr">
                    <a:lnL w="12700">
                      <a:noFill/>
                      <a:miter lim="400000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50000"/>
                      </a:srgb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Nekst" panose="00000500000000000000" pitchFamily="2" charset="-52"/>
                        </a:rPr>
                        <a:t>Серебро</a:t>
                      </a:r>
                    </a:p>
                  </a:txBody>
                  <a:tcPr marL="72000" marR="72000" marT="9525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noFill/>
                      <a:miter lim="400000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Nekst" panose="00000500000000000000" pitchFamily="2" charset="-52"/>
                      </a:endParaRPr>
                    </a:p>
                  </a:txBody>
                  <a:tcPr marL="72000" marR="72000" marT="952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Nekst" panose="00000500000000000000" pitchFamily="2" charset="-52"/>
                      </a:endParaRPr>
                    </a:p>
                  </a:txBody>
                  <a:tcPr marL="72000" marR="72000" marT="952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miter lim="400000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68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Nekst" panose="00000500000000000000" pitchFamily="2" charset="-52"/>
                        </a:rPr>
                        <a:t>Вес</a:t>
                      </a:r>
                    </a:p>
                  </a:txBody>
                  <a:tcPr marL="72000" marR="72000" marT="9525" marB="0" anchor="ctr">
                    <a:lnL w="12700">
                      <a:noFill/>
                      <a:miter lim="400000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Nekst" panose="00000500000000000000" pitchFamily="2" charset="-52"/>
                        </a:rPr>
                        <a:t>1,3 кг</a:t>
                      </a:r>
                    </a:p>
                  </a:txBody>
                  <a:tcPr marL="72000" marR="72000" marT="9525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noFill/>
                      <a:miter lim="400000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Nekst" panose="00000500000000000000" pitchFamily="2" charset="-52"/>
                      </a:endParaRPr>
                    </a:p>
                  </a:txBody>
                  <a:tcPr marL="72000" marR="72000" marT="952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Nekst" panose="00000500000000000000" pitchFamily="2" charset="-52"/>
                      </a:endParaRPr>
                    </a:p>
                  </a:txBody>
                  <a:tcPr marL="72000" marR="72000" marT="952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miter lim="400000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393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Nekst" panose="00000500000000000000" pitchFamily="2" charset="-52"/>
                        </a:rPr>
                        <a:t>Разъемы</a:t>
                      </a: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Nekst" panose="00000500000000000000" pitchFamily="2" charset="-52"/>
                        </a:rPr>
                        <a:t>, </a:t>
                      </a: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Nekst" panose="00000500000000000000" pitchFamily="2" charset="-52"/>
                        </a:rPr>
                        <a:t>порты</a:t>
                      </a:r>
                    </a:p>
                  </a:txBody>
                  <a:tcPr marL="72000" marR="72000" marT="9525" marB="0" anchor="ctr">
                    <a:lnL w="12700">
                      <a:noFill/>
                      <a:miter lim="400000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50000"/>
                      </a:srgb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Nekst" panose="00000500000000000000" pitchFamily="2" charset="-52"/>
                        </a:rPr>
                        <a:t>2*USB 3.2, 2*FF Type-C, 1*HDMI 1.4,</a:t>
                      </a:r>
                      <a:b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Nekst" panose="00000500000000000000" pitchFamily="2" charset="-52"/>
                        </a:rPr>
                      </a:b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Nekst" panose="00000500000000000000" pitchFamily="2" charset="-52"/>
                        </a:rPr>
                        <a:t>Ø3.5mm Combo, 1x </a:t>
                      </a:r>
                      <a:r>
                        <a:rPr lang="en-US" sz="10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Nekst" panose="00000500000000000000" pitchFamily="2" charset="-52"/>
                        </a:rPr>
                        <a:t>miniSD</a:t>
                      </a: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Nekst" panose="00000500000000000000" pitchFamily="2" charset="-52"/>
                        </a:rPr>
                        <a:t>, </a:t>
                      </a: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Nekst" panose="00000500000000000000" pitchFamily="2" charset="-52"/>
                        </a:rPr>
                        <a:t>RJ-45</a:t>
                      </a:r>
                    </a:p>
                  </a:txBody>
                  <a:tcPr marL="72000" marR="72000" marT="9525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noFill/>
                      <a:miter lim="400000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Nekst" panose="00000500000000000000" pitchFamily="2" charset="-52"/>
                      </a:endParaRPr>
                    </a:p>
                  </a:txBody>
                  <a:tcPr marL="72000" marR="72000" marT="952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Nekst" panose="00000500000000000000" pitchFamily="2" charset="-52"/>
                      </a:endParaRPr>
                    </a:p>
                  </a:txBody>
                  <a:tcPr marL="72000" marR="72000" marT="952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miter lim="400000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915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Nekst" panose="00000500000000000000" pitchFamily="2" charset="-52"/>
                        </a:rPr>
                        <a:t>Клавиатура </a:t>
                      </a:r>
                      <a:b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Nekst" panose="00000500000000000000" pitchFamily="2" charset="-52"/>
                        </a:rPr>
                      </a:b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Nekst" panose="00000500000000000000" pitchFamily="2" charset="-52"/>
                        </a:rPr>
                        <a:t>с подсветкой</a:t>
                      </a:r>
                    </a:p>
                  </a:txBody>
                  <a:tcPr marL="72000" marR="72000" marT="9525" marB="0" anchor="ctr">
                    <a:lnL w="12700">
                      <a:noFill/>
                      <a:miter lim="400000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Nekst" panose="00000500000000000000" pitchFamily="2" charset="-52"/>
                        </a:rPr>
                        <a:t>да</a:t>
                      </a:r>
                    </a:p>
                  </a:txBody>
                  <a:tcPr marL="72000" marR="72000" marT="9525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noFill/>
                      <a:miter lim="400000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Nekst" panose="00000500000000000000" pitchFamily="2" charset="-52"/>
                      </a:endParaRPr>
                    </a:p>
                  </a:txBody>
                  <a:tcPr marL="72000" marR="72000" marT="952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>
                        <a:alpha val="49804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Nekst" panose="00000500000000000000" pitchFamily="2" charset="-52"/>
                      </a:endParaRPr>
                    </a:p>
                  </a:txBody>
                  <a:tcPr marL="72000" marR="72000" marT="952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miter lim="400000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>
                        <a:alpha val="4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393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Nekst" panose="00000500000000000000" pitchFamily="2" charset="-52"/>
                        </a:rPr>
                        <a:t>Передняя камера</a:t>
                      </a:r>
                    </a:p>
                  </a:txBody>
                  <a:tcPr marL="72000" marR="72000" marT="9525" marB="0" anchor="ctr">
                    <a:lnL w="12700">
                      <a:noFill/>
                      <a:miter lim="400000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50000"/>
                      </a:srgb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Nekst" panose="00000500000000000000" pitchFamily="2" charset="-52"/>
                        </a:rPr>
                        <a:t>2 </a:t>
                      </a:r>
                      <a:r>
                        <a:rPr lang="ru-RU" sz="10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Nekst" panose="00000500000000000000" pitchFamily="2" charset="-52"/>
                        </a:rPr>
                        <a:t>Mр</a:t>
                      </a: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Nekst" panose="00000500000000000000" pitchFamily="2" charset="-52"/>
                        </a:rPr>
                        <a:t>, 1080р со шторкой</a:t>
                      </a:r>
                    </a:p>
                  </a:txBody>
                  <a:tcPr marL="72000" marR="72000" marT="9525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noFill/>
                      <a:miter lim="400000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Nekst" panose="00000500000000000000" pitchFamily="2" charset="-52"/>
                      </a:endParaRPr>
                    </a:p>
                  </a:txBody>
                  <a:tcPr marL="72000" marR="72000" marT="952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Nekst" panose="00000500000000000000" pitchFamily="2" charset="-52"/>
                      </a:endParaRPr>
                    </a:p>
                  </a:txBody>
                  <a:tcPr marL="72000" marR="72000" marT="952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miter lim="400000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7093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Nekst" panose="00000500000000000000" pitchFamily="2" charset="-52"/>
                        </a:rPr>
                        <a:t>Оперативная память</a:t>
                      </a:r>
                    </a:p>
                  </a:txBody>
                  <a:tcPr marL="72000" marR="72000" marT="9525" marB="0" anchor="ctr">
                    <a:lnL w="12700">
                      <a:noFill/>
                      <a:miter lim="400000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Nekst" panose="00000500000000000000" pitchFamily="2" charset="-52"/>
                        </a:rPr>
                        <a:t>LPDDR4X 16 </a:t>
                      </a: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Nekst" panose="00000500000000000000" pitchFamily="2" charset="-52"/>
                        </a:rPr>
                        <a:t>Гб, 3200 </a:t>
                      </a:r>
                      <a:r>
                        <a:rPr lang="en-US" sz="10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Nekst" panose="00000500000000000000" pitchFamily="2" charset="-52"/>
                        </a:rPr>
                        <a:t>Mhz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Nekst" panose="00000500000000000000" pitchFamily="2" charset="-52"/>
                      </a:endParaRPr>
                    </a:p>
                  </a:txBody>
                  <a:tcPr marL="72000" marR="72000" marT="9525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Nekst" panose="00000500000000000000" pitchFamily="2" charset="-52"/>
                        </a:rPr>
                        <a:t>2*DDR4 3200MHz SO-DIMM (8ГБ одной планкой </a:t>
                      </a:r>
                      <a:b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Nekst" panose="00000500000000000000" pitchFamily="2" charset="-52"/>
                        </a:rPr>
                      </a:b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Nekst" panose="00000500000000000000" pitchFamily="2" charset="-52"/>
                        </a:rPr>
                        <a:t>с возможностью расширения </a:t>
                      </a:r>
                      <a:b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Nekst" panose="00000500000000000000" pitchFamily="2" charset="-52"/>
                        </a:rPr>
                      </a:b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Nekst" panose="00000500000000000000" pitchFamily="2" charset="-52"/>
                        </a:rPr>
                        <a:t>до 32 </a:t>
                      </a:r>
                      <a:r>
                        <a:rPr lang="ru-RU" sz="10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Nekst" panose="00000500000000000000" pitchFamily="2" charset="-52"/>
                        </a:rPr>
                        <a:t>гб</a:t>
                      </a: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Nekst" panose="00000500000000000000" pitchFamily="2" charset="-52"/>
                        </a:rPr>
                        <a:t>)</a:t>
                      </a:r>
                    </a:p>
                  </a:txBody>
                  <a:tcPr marL="72000" marR="72000" marT="9525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Nekst" panose="00000500000000000000" pitchFamily="2" charset="-52"/>
                        </a:rPr>
                        <a:t>2*DDR4 3200MHz SO-DIMM (8ГБ одной планкой </a:t>
                      </a:r>
                      <a:b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Nekst" panose="00000500000000000000" pitchFamily="2" charset="-52"/>
                        </a:rPr>
                      </a:b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Nekst" panose="00000500000000000000" pitchFamily="2" charset="-52"/>
                        </a:rPr>
                        <a:t>с возможностью расширения </a:t>
                      </a:r>
                      <a:b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Nekst" panose="00000500000000000000" pitchFamily="2" charset="-52"/>
                        </a:rPr>
                      </a:b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Nekst" panose="00000500000000000000" pitchFamily="2" charset="-52"/>
                        </a:rPr>
                        <a:t>до 32 </a:t>
                      </a:r>
                      <a:r>
                        <a:rPr lang="ru-RU" sz="10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Nekst" panose="00000500000000000000" pitchFamily="2" charset="-52"/>
                        </a:rPr>
                        <a:t>гб</a:t>
                      </a: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Nekst" panose="00000500000000000000" pitchFamily="2" charset="-52"/>
                        </a:rPr>
                        <a:t>)</a:t>
                      </a:r>
                    </a:p>
                  </a:txBody>
                  <a:tcPr marL="72000" marR="72000" marT="9525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noFill/>
                      <a:miter lim="400000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6700019"/>
                  </a:ext>
                </a:extLst>
              </a:tr>
              <a:tr h="64584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Nekst" panose="00000500000000000000" pitchFamily="2" charset="-52"/>
                        </a:rPr>
                        <a:t>Хранилище</a:t>
                      </a:r>
                    </a:p>
                  </a:txBody>
                  <a:tcPr marL="72000" marR="72000" marT="9525" marB="0" anchor="ctr">
                    <a:lnL w="12700">
                      <a:noFill/>
                      <a:miter lim="400000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Nekst" panose="00000500000000000000" pitchFamily="2" charset="-52"/>
                        </a:rPr>
                        <a:t>SSD 512 Гб M.2, поддержка до 1 Тб</a:t>
                      </a:r>
                    </a:p>
                  </a:txBody>
                  <a:tcPr marL="72000" marR="72000" marT="9525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Nekst" panose="00000500000000000000" pitchFamily="2" charset="-52"/>
                        </a:rPr>
                        <a:t>1*M.2280 PCIe3.0×4 - 256 гб</a:t>
                      </a:r>
                    </a:p>
                  </a:txBody>
                  <a:tcPr marL="72000" marR="72000" marT="9525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Nekst" panose="00000500000000000000" pitchFamily="2" charset="-52"/>
                        </a:rPr>
                        <a:t>1*M.2280 PCIe3.0×4 - 256 гб</a:t>
                      </a:r>
                    </a:p>
                  </a:txBody>
                  <a:tcPr marL="72000" marR="72000" marT="9525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noFill/>
                      <a:miter lim="400000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9564924"/>
                  </a:ext>
                </a:extLst>
              </a:tr>
              <a:tr h="27468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Nekst" panose="00000500000000000000" pitchFamily="2" charset="-52"/>
                        </a:rPr>
                        <a:t>Wi-fi </a:t>
                      </a: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Nekst" panose="00000500000000000000" pitchFamily="2" charset="-52"/>
                        </a:rPr>
                        <a:t>и </a:t>
                      </a: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Nekst" panose="00000500000000000000" pitchFamily="2" charset="-52"/>
                        </a:rPr>
                        <a:t>Bluetooth</a:t>
                      </a:r>
                    </a:p>
                  </a:txBody>
                  <a:tcPr marL="72000" marR="72000" marT="9525" marB="0" anchor="ctr">
                    <a:lnL w="12700">
                      <a:noFill/>
                      <a:miter lim="400000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Nekst" panose="00000500000000000000" pitchFamily="2" charset="-52"/>
                        </a:rPr>
                        <a:t>есть</a:t>
                      </a:r>
                    </a:p>
                  </a:txBody>
                  <a:tcPr marL="72000" marR="72000" marT="9525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noFill/>
                      <a:miter lim="400000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Nekst" panose="00000500000000000000" pitchFamily="2" charset="-52"/>
                      </a:endParaRPr>
                    </a:p>
                  </a:txBody>
                  <a:tcPr marL="72000" marR="72000" marT="952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Nekst" panose="00000500000000000000" pitchFamily="2" charset="-52"/>
                      </a:endParaRPr>
                    </a:p>
                  </a:txBody>
                  <a:tcPr marL="72000" marR="72000" marT="952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miter lim="400000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0019527"/>
                  </a:ext>
                </a:extLst>
              </a:tr>
            </a:tbl>
          </a:graphicData>
        </a:graphic>
      </p:graphicFrame>
      <p:grpSp>
        <p:nvGrpSpPr>
          <p:cNvPr id="41" name="Группа 44">
            <a:extLst>
              <a:ext uri="{FF2B5EF4-FFF2-40B4-BE49-F238E27FC236}">
                <a16:creationId xmlns:a16="http://schemas.microsoft.com/office/drawing/2014/main" id="{561DA000-B8C8-458E-9533-A452C249A0AE}"/>
              </a:ext>
            </a:extLst>
          </p:cNvPr>
          <p:cNvGrpSpPr/>
          <p:nvPr/>
        </p:nvGrpSpPr>
        <p:grpSpPr>
          <a:xfrm>
            <a:off x="1000120" y="5008349"/>
            <a:ext cx="1664808" cy="477050"/>
            <a:chOff x="0" y="0"/>
            <a:chExt cx="1664807" cy="477048"/>
          </a:xfrm>
        </p:grpSpPr>
        <p:sp>
          <p:nvSpPr>
            <p:cNvPr id="42" name="Объект 20">
              <a:extLst>
                <a:ext uri="{FF2B5EF4-FFF2-40B4-BE49-F238E27FC236}">
                  <a16:creationId xmlns:a16="http://schemas.microsoft.com/office/drawing/2014/main" id="{B10056B9-C8B3-4793-8E40-D0EE80771900}"/>
                </a:ext>
              </a:extLst>
            </p:cNvPr>
            <p:cNvSpPr txBox="1"/>
            <p:nvPr/>
          </p:nvSpPr>
          <p:spPr>
            <a:xfrm>
              <a:off x="265782" y="0"/>
              <a:ext cx="1399025" cy="4770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>
                  <a:latin typeface="Nekst"/>
                  <a:ea typeface="Nekst"/>
                  <a:cs typeface="Nekst"/>
                  <a:sym typeface="Nekst"/>
                </a:defRPr>
              </a:pPr>
              <a:r>
                <a:rPr kumimoji="0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ekst"/>
                  <a:sym typeface="Nekst"/>
                </a:rPr>
                <a:t>Диагональ</a:t>
              </a:r>
              <a:r>
                <a:rPr kumimoji="0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ekst"/>
                  <a:sym typeface="Nekst"/>
                </a:rPr>
                <a:t>:</a:t>
              </a:r>
              <a:br>
                <a:rPr kumimoji="0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ekst"/>
                  <a:sym typeface="Nekst"/>
                </a:rPr>
              </a:br>
              <a:r>
                <a: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ekst Bold"/>
                  <a:ea typeface="Nekst Bold"/>
                  <a:cs typeface="Nekst Bold"/>
                  <a:sym typeface="Nekst Bold"/>
                </a:rPr>
                <a:t>14"</a:t>
              </a:r>
            </a:p>
          </p:txBody>
        </p:sp>
        <p:pic>
          <p:nvPicPr>
            <p:cNvPr id="43" name="Рисунок 28" descr="Рисунок 28">
              <a:extLst>
                <a:ext uri="{FF2B5EF4-FFF2-40B4-BE49-F238E27FC236}">
                  <a16:creationId xmlns:a16="http://schemas.microsoft.com/office/drawing/2014/main" id="{8D595CF5-DA51-40AC-AF75-93C9325194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46534"/>
              <a:ext cx="252002" cy="252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4" name="Группа 45">
            <a:extLst>
              <a:ext uri="{FF2B5EF4-FFF2-40B4-BE49-F238E27FC236}">
                <a16:creationId xmlns:a16="http://schemas.microsoft.com/office/drawing/2014/main" id="{47B4DCC0-1B0C-4FAD-8C6B-401E007A4F1B}"/>
              </a:ext>
            </a:extLst>
          </p:cNvPr>
          <p:cNvGrpSpPr/>
          <p:nvPr/>
        </p:nvGrpSpPr>
        <p:grpSpPr>
          <a:xfrm>
            <a:off x="1000120" y="5745824"/>
            <a:ext cx="2162555" cy="477050"/>
            <a:chOff x="0" y="0"/>
            <a:chExt cx="2162554" cy="477048"/>
          </a:xfrm>
        </p:grpSpPr>
        <p:sp>
          <p:nvSpPr>
            <p:cNvPr id="45" name="Объект 20">
              <a:extLst>
                <a:ext uri="{FF2B5EF4-FFF2-40B4-BE49-F238E27FC236}">
                  <a16:creationId xmlns:a16="http://schemas.microsoft.com/office/drawing/2014/main" id="{DC5A706D-A72C-4CDA-B8BB-B34FD3DB2D3F}"/>
                </a:ext>
              </a:extLst>
            </p:cNvPr>
            <p:cNvSpPr txBox="1"/>
            <p:nvPr/>
          </p:nvSpPr>
          <p:spPr>
            <a:xfrm>
              <a:off x="265782" y="0"/>
              <a:ext cx="1896772" cy="4770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>
                  <a:latin typeface="Nekst"/>
                  <a:ea typeface="Nekst"/>
                  <a:cs typeface="Nekst"/>
                  <a:sym typeface="Nekst"/>
                </a:defRPr>
              </a:pPr>
              <a:r>
                <a:rPr kumimoji="0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ekst"/>
                  <a:sym typeface="Nekst"/>
                </a:rPr>
                <a:t>Разрешение</a:t>
              </a:r>
              <a:r>
                <a:rPr kumimoji="0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ekst"/>
                  <a:sym typeface="Nekst"/>
                </a:rPr>
                <a:t> </a:t>
              </a:r>
              <a:r>
                <a:rPr kumimoji="0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ekst"/>
                  <a:sym typeface="Nekst"/>
                </a:rPr>
                <a:t>экрана</a:t>
              </a:r>
              <a:r>
                <a:rPr kumimoji="0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ekst"/>
                  <a:sym typeface="Nekst"/>
                </a:rPr>
                <a:t>: </a:t>
              </a:r>
              <a:br>
                <a:rPr kumimoji="0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ekst"/>
                  <a:sym typeface="Nekst"/>
                </a:rPr>
              </a:br>
              <a:r>
                <a:rPr kumimoji="0" lang="ru-RU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ekst Bold"/>
                  <a:ea typeface="Nekst Bold"/>
                  <a:cs typeface="Nekst Bold"/>
                  <a:sym typeface="Nekst Bold"/>
                </a:rPr>
                <a:t>2560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ekst Bold"/>
                  <a:ea typeface="Nekst Bold"/>
                  <a:cs typeface="Nekst Bold"/>
                  <a:sym typeface="Nekst Bold"/>
                </a:rPr>
                <a:t>x</a:t>
              </a:r>
              <a:r>
                <a:rPr kumimoji="0" lang="ru-RU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ekst Bold"/>
                  <a:ea typeface="Nekst Bold"/>
                  <a:cs typeface="Nekst Bold"/>
                  <a:sym typeface="Nekst Bold"/>
                </a:rPr>
                <a:t>1600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ekst Bold"/>
                <a:ea typeface="Nekst Bold"/>
                <a:cs typeface="Nekst Bold"/>
                <a:sym typeface="Nekst Bold"/>
              </a:endParaRPr>
            </a:p>
          </p:txBody>
        </p:sp>
        <p:pic>
          <p:nvPicPr>
            <p:cNvPr id="46" name="Рисунок 29" descr="Рисунок 29">
              <a:extLst>
                <a:ext uri="{FF2B5EF4-FFF2-40B4-BE49-F238E27FC236}">
                  <a16:creationId xmlns:a16="http://schemas.microsoft.com/office/drawing/2014/main" id="{FFA1C921-5188-446C-82E6-1761909A2D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29617"/>
              <a:ext cx="252002" cy="252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7" name="Группа 43">
            <a:extLst>
              <a:ext uri="{FF2B5EF4-FFF2-40B4-BE49-F238E27FC236}">
                <a16:creationId xmlns:a16="http://schemas.microsoft.com/office/drawing/2014/main" id="{A598DFCB-8DA3-409B-8196-F83B6B885680}"/>
              </a:ext>
            </a:extLst>
          </p:cNvPr>
          <p:cNvGrpSpPr/>
          <p:nvPr/>
        </p:nvGrpSpPr>
        <p:grpSpPr>
          <a:xfrm>
            <a:off x="3125036" y="5008349"/>
            <a:ext cx="2553851" cy="692493"/>
            <a:chOff x="0" y="0"/>
            <a:chExt cx="2553850" cy="692490"/>
          </a:xfrm>
        </p:grpSpPr>
        <p:sp>
          <p:nvSpPr>
            <p:cNvPr id="48" name="Объект 20">
              <a:extLst>
                <a:ext uri="{FF2B5EF4-FFF2-40B4-BE49-F238E27FC236}">
                  <a16:creationId xmlns:a16="http://schemas.microsoft.com/office/drawing/2014/main" id="{F450B7B1-0432-48D1-A300-C1753639105A}"/>
                </a:ext>
              </a:extLst>
            </p:cNvPr>
            <p:cNvSpPr txBox="1"/>
            <p:nvPr/>
          </p:nvSpPr>
          <p:spPr>
            <a:xfrm>
              <a:off x="254165" y="0"/>
              <a:ext cx="2299685" cy="6924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>
                  <a:latin typeface="Nekst"/>
                  <a:ea typeface="Nekst"/>
                  <a:cs typeface="Nekst"/>
                  <a:sym typeface="Nekst"/>
                </a:defRPr>
              </a:pPr>
              <a:r>
                <a:rPr kumimoji="0" lang="it-IT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ekst"/>
                  <a:sym typeface="Nekst"/>
                </a:rPr>
                <a:t>Процессор: </a:t>
              </a:r>
              <a:br>
                <a:rPr kumimoji="0" lang="it-IT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ekst"/>
                  <a:sym typeface="Nekst"/>
                </a:rPr>
              </a:br>
              <a:r>
                <a:rPr kumimoji="0" lang="it-IT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ekst Bold"/>
                  <a:ea typeface="Nekst Bold"/>
                  <a:cs typeface="Nekst Bold"/>
                  <a:sym typeface="Nekst Bold"/>
                </a:rPr>
                <a:t>Intel Core i5-12500H</a:t>
              </a:r>
              <a:br>
                <a:rPr kumimoji="0" lang="ru-RU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ekst Bold"/>
                  <a:ea typeface="Nekst Bold"/>
                  <a:cs typeface="Nekst Bold"/>
                  <a:sym typeface="Nekst Bold"/>
                </a:rPr>
              </a:b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ekst Bold"/>
                  <a:ea typeface="Nekst Bold"/>
                  <a:cs typeface="Nekst Bold"/>
                  <a:sym typeface="Nekst Bold"/>
                </a:rPr>
                <a:t>Intel Core i7-12700H</a:t>
              </a:r>
            </a:p>
          </p:txBody>
        </p:sp>
        <p:pic>
          <p:nvPicPr>
            <p:cNvPr id="49" name="Рисунок 49" descr="Рисунок 49">
              <a:extLst>
                <a:ext uri="{FF2B5EF4-FFF2-40B4-BE49-F238E27FC236}">
                  <a16:creationId xmlns:a16="http://schemas.microsoft.com/office/drawing/2014/main" id="{ED5C57A8-D90D-4E3B-A687-89A2BA55694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8434"/>
              <a:ext cx="241922" cy="2520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0" name="Группа 42">
            <a:extLst>
              <a:ext uri="{FF2B5EF4-FFF2-40B4-BE49-F238E27FC236}">
                <a16:creationId xmlns:a16="http://schemas.microsoft.com/office/drawing/2014/main" id="{601367E7-62A2-405F-866D-05DC19D94D05}"/>
              </a:ext>
            </a:extLst>
          </p:cNvPr>
          <p:cNvGrpSpPr/>
          <p:nvPr/>
        </p:nvGrpSpPr>
        <p:grpSpPr>
          <a:xfrm>
            <a:off x="3128481" y="5740380"/>
            <a:ext cx="2558893" cy="477050"/>
            <a:chOff x="-1" y="-1"/>
            <a:chExt cx="2558892" cy="477048"/>
          </a:xfrm>
        </p:grpSpPr>
        <p:sp>
          <p:nvSpPr>
            <p:cNvPr id="51" name="Объект 20">
              <a:extLst>
                <a:ext uri="{FF2B5EF4-FFF2-40B4-BE49-F238E27FC236}">
                  <a16:creationId xmlns:a16="http://schemas.microsoft.com/office/drawing/2014/main" id="{64726BBF-87ED-4DEE-87FD-7287E6C64180}"/>
                </a:ext>
              </a:extLst>
            </p:cNvPr>
            <p:cNvSpPr txBox="1"/>
            <p:nvPr/>
          </p:nvSpPr>
          <p:spPr>
            <a:xfrm>
              <a:off x="259206" y="-1"/>
              <a:ext cx="2299685" cy="4770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>
                  <a:latin typeface="Nekst"/>
                  <a:ea typeface="Nekst"/>
                  <a:cs typeface="Nekst"/>
                  <a:sym typeface="Nekst"/>
                </a:defRPr>
              </a:pPr>
              <a:r>
                <a:rPr kumimoji="0" lang="ru-RU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ekst"/>
                  <a:sym typeface="Nekst"/>
                </a:rPr>
                <a:t>Батарея: </a:t>
              </a:r>
              <a:br>
                <a:rPr kumimoji="0" lang="ru-RU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ekst"/>
                  <a:sym typeface="Nekst"/>
                </a:rPr>
              </a:br>
              <a:r>
                <a:rPr kumimoji="0" lang="ru-RU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ekst Bold"/>
                  <a:ea typeface="Nekst Bold"/>
                  <a:cs typeface="Nekst Bold"/>
                  <a:sym typeface="Nekst Bold"/>
                </a:rPr>
                <a:t>11.55V/5200 </a:t>
              </a:r>
              <a:r>
                <a:rPr kumimoji="0" lang="ru-RU" sz="1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ekst Bold"/>
                  <a:ea typeface="Nekst Bold"/>
                  <a:cs typeface="Nekst Bold"/>
                  <a:sym typeface="Nekst Bold"/>
                </a:rPr>
                <a:t>mAh</a:t>
              </a:r>
              <a:r>
                <a:rPr kumimoji="0" lang="ru-RU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ekst Bold"/>
                  <a:ea typeface="Nekst Bold"/>
                  <a:cs typeface="Nekst Bold"/>
                  <a:sym typeface="Nekst Bold"/>
                </a:rPr>
                <a:t>, 60 </a:t>
              </a:r>
              <a:r>
                <a:rPr kumimoji="0" lang="ru-RU" sz="1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ekst Bold"/>
                  <a:ea typeface="Nekst Bold"/>
                  <a:cs typeface="Nekst Bold"/>
                  <a:sym typeface="Nekst Bold"/>
                </a:rPr>
                <a:t>ВТч</a:t>
              </a:r>
              <a:endPara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ekst Bold"/>
                <a:ea typeface="Nekst Bold"/>
                <a:cs typeface="Nekst Bold"/>
                <a:sym typeface="Nekst Bold"/>
              </a:endParaRPr>
            </a:p>
          </p:txBody>
        </p:sp>
        <p:pic>
          <p:nvPicPr>
            <p:cNvPr id="52" name="Рисунок 32">
              <a:extLst>
                <a:ext uri="{FF2B5EF4-FFF2-40B4-BE49-F238E27FC236}">
                  <a16:creationId xmlns:a16="http://schemas.microsoft.com/office/drawing/2014/main" id="{90665C32-7F50-4EA2-88E0-FAC19D12F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-1" y="4384"/>
              <a:ext cx="252003" cy="2326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514873156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74A4C2-7CCB-5432-13CF-8E612B959A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Рисунок 2" descr="Рисунок 2">
            <a:extLst>
              <a:ext uri="{FF2B5EF4-FFF2-40B4-BE49-F238E27FC236}">
                <a16:creationId xmlns:a16="http://schemas.microsoft.com/office/drawing/2014/main" id="{CC113DD8-4404-AFB2-07E9-667C0B3CA96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7447" y="715226"/>
            <a:ext cx="3901237" cy="3901237"/>
          </a:xfrm>
          <a:prstGeom prst="rect">
            <a:avLst/>
          </a:prstGeom>
          <a:ln w="12700">
            <a:miter lim="400000"/>
          </a:ln>
        </p:spPr>
      </p:pic>
      <p:pic>
        <p:nvPicPr>
          <p:cNvPr id="339" name="Рисунок 4" descr="Рисунок 4">
            <a:extLst>
              <a:ext uri="{FF2B5EF4-FFF2-40B4-BE49-F238E27FC236}">
                <a16:creationId xmlns:a16="http://schemas.microsoft.com/office/drawing/2014/main" id="{A6FADEDF-1A70-59EC-1320-51060A6D570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6617" y="-75247"/>
            <a:ext cx="3984158" cy="3984158"/>
          </a:xfrm>
          <a:prstGeom prst="rect">
            <a:avLst/>
          </a:prstGeom>
          <a:ln w="12700">
            <a:miter lim="400000"/>
          </a:ln>
        </p:spPr>
      </p:pic>
      <p:pic>
        <p:nvPicPr>
          <p:cNvPr id="340" name="Рисунок 6" descr="Рисунок 6">
            <a:extLst>
              <a:ext uri="{FF2B5EF4-FFF2-40B4-BE49-F238E27FC236}">
                <a16:creationId xmlns:a16="http://schemas.microsoft.com/office/drawing/2014/main" id="{AE40EBB9-2BAF-7168-1736-618384F6C6E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2212713"/>
            <a:ext cx="4645286" cy="4645288"/>
          </a:xfrm>
          <a:prstGeom prst="rect">
            <a:avLst/>
          </a:prstGeom>
          <a:ln w="12700">
            <a:miter lim="400000"/>
          </a:ln>
        </p:spPr>
      </p:pic>
      <p:sp>
        <p:nvSpPr>
          <p:cNvPr id="341" name="Заголовок 1">
            <a:extLst>
              <a:ext uri="{FF2B5EF4-FFF2-40B4-BE49-F238E27FC236}">
                <a16:creationId xmlns:a16="http://schemas.microsoft.com/office/drawing/2014/main" id="{4ECC0F55-453F-CB3E-8B67-6E0C7F62163A}"/>
              </a:ext>
            </a:extLst>
          </p:cNvPr>
          <p:cNvSpPr txBox="1"/>
          <p:nvPr/>
        </p:nvSpPr>
        <p:spPr>
          <a:xfrm>
            <a:off x="787651" y="4616463"/>
            <a:ext cx="4148334" cy="1322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 fontScale="92500" lnSpcReduction="20000"/>
          </a:bodyPr>
          <a:lstStyle>
            <a:lvl1pPr>
              <a:lnSpc>
                <a:spcPct val="90000"/>
              </a:lnSpc>
              <a:defRPr sz="7200">
                <a:solidFill>
                  <a:srgbClr val="FFFFFF"/>
                </a:solidFill>
                <a:latin typeface="Nekst Bold"/>
                <a:ea typeface="Nekst Bold"/>
                <a:cs typeface="Nekst Bold"/>
                <a:sym typeface="Nekst Bold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sym typeface="Nekst Bold"/>
              </a:rPr>
              <a:t>Мониторы</a:t>
            </a:r>
            <a:endParaRPr kumimoji="0" lang="ru-RU" sz="6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sym typeface="Nekst Bold"/>
            </a:endParaRPr>
          </a:p>
          <a:p>
            <a:pPr marL="0" marR="0" lvl="0" indent="0" algn="l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sym typeface="Nekst Bold"/>
              </a:rPr>
              <a:t>Inferit</a:t>
            </a:r>
            <a:endParaRPr kumimoji="0" sz="6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sym typeface="Nekst Bold"/>
            </a:endParaRPr>
          </a:p>
        </p:txBody>
      </p:sp>
    </p:spTree>
    <p:extLst>
      <p:ext uri="{BB962C8B-B14F-4D97-AF65-F5344CB8AC3E}">
        <p14:creationId xmlns:p14="http://schemas.microsoft.com/office/powerpoint/2010/main" val="143915126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10F400-1899-DBC8-C5F5-0CC4004D10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C1F49A78-5623-4AB6-9361-354228F955D4}"/>
              </a:ext>
            </a:extLst>
          </p:cNvPr>
          <p:cNvSpPr/>
          <p:nvPr/>
        </p:nvSpPr>
        <p:spPr>
          <a:xfrm>
            <a:off x="0" y="-746630"/>
            <a:ext cx="4230816" cy="64632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Calibri"/>
              </a:rPr>
              <a:t>Общий слай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д со всей линейкой и ценовым позиционированием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  <a:sym typeface="Calibri"/>
            </a:endParaRPr>
          </a:p>
        </p:txBody>
      </p:sp>
      <p:pic>
        <p:nvPicPr>
          <p:cNvPr id="3" name="Рисунок 10" descr="Рисунок 10">
            <a:extLst>
              <a:ext uri="{FF2B5EF4-FFF2-40B4-BE49-F238E27FC236}">
                <a16:creationId xmlns:a16="http://schemas.microsoft.com/office/drawing/2014/main" id="{45F0624D-7455-4F31-A9E4-733AABAEFAF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24410" y="1245879"/>
            <a:ext cx="2730602" cy="2374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Рисунок 10" descr="Рисунок 10">
            <a:extLst>
              <a:ext uri="{FF2B5EF4-FFF2-40B4-BE49-F238E27FC236}">
                <a16:creationId xmlns:a16="http://schemas.microsoft.com/office/drawing/2014/main" id="{C22F3A9F-6F73-48E1-B961-3BDE9BA4798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35551" y="1167725"/>
            <a:ext cx="3024079" cy="2630123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Рисунок 2" descr="Рисунок 2">
            <a:extLst>
              <a:ext uri="{FF2B5EF4-FFF2-40B4-BE49-F238E27FC236}">
                <a16:creationId xmlns:a16="http://schemas.microsoft.com/office/drawing/2014/main" id="{2EEB20D4-BC26-458D-A1AD-0E138731917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6004" y="3538433"/>
            <a:ext cx="3146348" cy="3146348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Рисунок 2" descr="Рисунок 2">
            <a:extLst>
              <a:ext uri="{FF2B5EF4-FFF2-40B4-BE49-F238E27FC236}">
                <a16:creationId xmlns:a16="http://schemas.microsoft.com/office/drawing/2014/main" id="{31C931B4-3CC8-481B-8C18-BD159A55CBC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2829" y="3538433"/>
            <a:ext cx="3146348" cy="3146348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125F21B6-48DA-440B-9BED-DF6CEAF2E3E9}"/>
              </a:ext>
            </a:extLst>
          </p:cNvPr>
          <p:cNvSpPr txBox="1"/>
          <p:nvPr/>
        </p:nvSpPr>
        <p:spPr>
          <a:xfrm>
            <a:off x="1132725" y="829175"/>
            <a:ext cx="3341621" cy="338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3600" spc="110">
                <a:solidFill>
                  <a:srgbClr val="B82E46"/>
                </a:solidFill>
                <a:latin typeface="Nekst Bold"/>
                <a:ea typeface="Nekst Bold"/>
                <a:cs typeface="Nekst Bold"/>
                <a:sym typeface="Nekst Bold"/>
              </a:defRPr>
            </a:lvl1pPr>
          </a:lstStyle>
          <a:p>
            <a:pPr lvl="0" hangingPunct="0">
              <a:defRPr/>
            </a:pPr>
            <a:r>
              <a:rPr kumimoji="0" lang="en-US" sz="1600" b="0" i="0" u="none" strike="noStrike" kern="0" cap="none" spc="1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kst Bold"/>
                <a:sym typeface="Nekst Bold"/>
              </a:rPr>
              <a:t>Inferit</a:t>
            </a:r>
            <a:r>
              <a:rPr kumimoji="0" lang="en-US" sz="1600" b="0" i="0" u="none" strike="noStrike" kern="0" cap="none" spc="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kst Bold"/>
                <a:sym typeface="Nekst Bold"/>
              </a:rPr>
              <a:t> Start</a:t>
            </a:r>
            <a:r>
              <a:rPr kumimoji="0" lang="ru-RU" sz="1600" b="0" i="0" u="none" strike="noStrike" kern="0" cap="none" spc="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kst Bold"/>
                <a:sym typeface="Nekst Bold"/>
              </a:rPr>
              <a:t> 23,</a:t>
            </a:r>
            <a:r>
              <a:rPr kumimoji="0" lang="en-US" sz="1600" b="0" i="0" u="none" strike="noStrike" kern="0" cap="none" spc="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kst Bold"/>
                <a:sym typeface="Nekst Bold"/>
              </a:rPr>
              <a:t>8”</a:t>
            </a:r>
            <a:r>
              <a:rPr kumimoji="0" lang="ru-RU" sz="1600" b="0" i="0" u="none" strike="noStrike" kern="0" cap="none" spc="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kst Bold"/>
                <a:sym typeface="Nekst Bold"/>
              </a:rPr>
              <a:t> </a:t>
            </a:r>
            <a:r>
              <a:rPr kumimoji="0" lang="en-US" sz="1600" b="0" i="0" u="none" strike="noStrike" kern="0" cap="none" spc="1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kst Bold"/>
                <a:sym typeface="Nekst Bold"/>
              </a:rPr>
              <a:t>FullHD</a:t>
            </a:r>
            <a:endParaRPr kumimoji="0" lang="en-US" sz="1600" b="0" i="0" u="none" strike="noStrike" kern="0" cap="none" spc="11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kst Bold"/>
              <a:sym typeface="Nekst Bold"/>
            </a:endParaRPr>
          </a:p>
        </p:txBody>
      </p:sp>
      <p:sp>
        <p:nvSpPr>
          <p:cNvPr id="16" name="TextBox 6">
            <a:extLst>
              <a:ext uri="{FF2B5EF4-FFF2-40B4-BE49-F238E27FC236}">
                <a16:creationId xmlns:a16="http://schemas.microsoft.com/office/drawing/2014/main" id="{3944C9BE-2F04-45E5-A5B0-D3FCA73C97EA}"/>
              </a:ext>
            </a:extLst>
          </p:cNvPr>
          <p:cNvSpPr txBox="1"/>
          <p:nvPr/>
        </p:nvSpPr>
        <p:spPr>
          <a:xfrm>
            <a:off x="6754885" y="866180"/>
            <a:ext cx="2110291" cy="338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3600" spc="110">
                <a:solidFill>
                  <a:srgbClr val="B82E46"/>
                </a:solidFill>
                <a:latin typeface="Nekst Bold"/>
                <a:ea typeface="Nekst Bold"/>
                <a:cs typeface="Nekst Bold"/>
                <a:sym typeface="Nekst Bold"/>
              </a:defRPr>
            </a:lvl1pPr>
          </a:lstStyle>
          <a:p>
            <a:pPr lvl="0" hangingPunct="0">
              <a:defRPr/>
            </a:pPr>
            <a:r>
              <a:rPr lang="en-US" sz="1600" kern="0" dirty="0" err="1">
                <a:solidFill>
                  <a:prstClr val="black"/>
                </a:solidFill>
              </a:rPr>
              <a:t>Inferit</a:t>
            </a:r>
            <a:r>
              <a:rPr lang="en-US" sz="1600" kern="0" dirty="0">
                <a:solidFill>
                  <a:prstClr val="black"/>
                </a:solidFill>
              </a:rPr>
              <a:t> Pro </a:t>
            </a:r>
            <a:r>
              <a:rPr kumimoji="0" lang="en-US" sz="1600" b="0" i="0" u="none" strike="noStrike" kern="0" cap="none" spc="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kst Bold"/>
                <a:sym typeface="Nekst Bold"/>
              </a:rPr>
              <a:t>27” 4K</a:t>
            </a:r>
            <a:endParaRPr kumimoji="0" sz="1050" b="0" i="0" u="none" strike="noStrike" kern="0" cap="none" spc="11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kst Bold"/>
              <a:sym typeface="Nekst Bold"/>
            </a:endParaRPr>
          </a:p>
        </p:txBody>
      </p:sp>
      <p:sp>
        <p:nvSpPr>
          <p:cNvPr id="24" name="TextBox 6">
            <a:extLst>
              <a:ext uri="{FF2B5EF4-FFF2-40B4-BE49-F238E27FC236}">
                <a16:creationId xmlns:a16="http://schemas.microsoft.com/office/drawing/2014/main" id="{3786B30F-44FD-495D-B66A-289BD5FB1E7F}"/>
              </a:ext>
            </a:extLst>
          </p:cNvPr>
          <p:cNvSpPr txBox="1"/>
          <p:nvPr/>
        </p:nvSpPr>
        <p:spPr>
          <a:xfrm>
            <a:off x="3817313" y="3605282"/>
            <a:ext cx="2399293" cy="584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3600" spc="110">
                <a:solidFill>
                  <a:srgbClr val="B82E46"/>
                </a:solidFill>
                <a:latin typeface="Nekst Bold"/>
                <a:ea typeface="Nekst Bold"/>
                <a:cs typeface="Nekst Bold"/>
                <a:sym typeface="Nekst Bold"/>
              </a:defRPr>
            </a:lvl1pPr>
          </a:lstStyle>
          <a:p>
            <a:pPr lvl="0" hangingPunct="0">
              <a:defRPr/>
            </a:pPr>
            <a:r>
              <a:rPr lang="en-US" sz="1600" kern="0" dirty="0" err="1">
                <a:solidFill>
                  <a:prstClr val="black"/>
                </a:solidFill>
              </a:rPr>
              <a:t>Inferit</a:t>
            </a:r>
            <a:r>
              <a:rPr lang="en-US" sz="1600" kern="0" dirty="0">
                <a:solidFill>
                  <a:prstClr val="black"/>
                </a:solidFill>
              </a:rPr>
              <a:t> Comfort </a:t>
            </a:r>
            <a:r>
              <a:rPr kumimoji="0" lang="en-US" sz="1600" b="0" i="0" u="none" strike="noStrike" kern="0" cap="none" spc="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kst Bold"/>
                <a:sym typeface="Nekst Bold"/>
              </a:rPr>
              <a:t>27” Full HD</a:t>
            </a:r>
          </a:p>
        </p:txBody>
      </p:sp>
      <p:sp>
        <p:nvSpPr>
          <p:cNvPr id="31" name="TextBox 6">
            <a:extLst>
              <a:ext uri="{FF2B5EF4-FFF2-40B4-BE49-F238E27FC236}">
                <a16:creationId xmlns:a16="http://schemas.microsoft.com/office/drawing/2014/main" id="{76292F10-00D6-4550-B638-6F6D0340F824}"/>
              </a:ext>
            </a:extLst>
          </p:cNvPr>
          <p:cNvSpPr txBox="1"/>
          <p:nvPr/>
        </p:nvSpPr>
        <p:spPr>
          <a:xfrm>
            <a:off x="8800035" y="3622084"/>
            <a:ext cx="2451545" cy="455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3600" spc="110">
                <a:solidFill>
                  <a:srgbClr val="B82E46"/>
                </a:solidFill>
                <a:latin typeface="Nekst Bold"/>
                <a:ea typeface="Nekst Bold"/>
                <a:cs typeface="Nekst Bold"/>
                <a:sym typeface="Nekst Bold"/>
              </a:defRPr>
            </a:lvl1pPr>
          </a:lstStyle>
          <a:p>
            <a:pPr lvl="0" hangingPunct="0">
              <a:lnSpc>
                <a:spcPts val="1400"/>
              </a:lnSpc>
              <a:defRPr/>
            </a:pPr>
            <a:r>
              <a:rPr lang="en-US" sz="1600" kern="0" dirty="0" err="1">
                <a:solidFill>
                  <a:prstClr val="black"/>
                </a:solidFill>
              </a:rPr>
              <a:t>Inferit</a:t>
            </a:r>
            <a:r>
              <a:rPr lang="en-US" sz="1600" kern="0" dirty="0">
                <a:solidFill>
                  <a:prstClr val="black"/>
                </a:solidFill>
              </a:rPr>
              <a:t> Comfort </a:t>
            </a:r>
            <a:r>
              <a:rPr kumimoji="0" lang="en-US" sz="1600" b="0" i="0" u="none" strike="noStrike" kern="0" cap="none" spc="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kst Bold"/>
                <a:sym typeface="Nekst Bold"/>
              </a:rPr>
              <a:t>Plus 27” 2K</a:t>
            </a:r>
            <a:r>
              <a:rPr kumimoji="0" lang="ru-RU" sz="1600" b="0" i="0" u="none" strike="noStrike" kern="0" cap="none" spc="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kst Bold"/>
                <a:sym typeface="Nekst Bold"/>
              </a:rPr>
              <a:t> </a:t>
            </a:r>
            <a:endParaRPr kumimoji="0" lang="en-US" sz="1600" b="0" i="0" u="none" strike="noStrike" kern="0" cap="none" spc="11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kst Bold"/>
              <a:sym typeface="Nekst Bold"/>
            </a:endParaRPr>
          </a:p>
        </p:txBody>
      </p:sp>
      <p:grpSp>
        <p:nvGrpSpPr>
          <p:cNvPr id="19" name="Группа 7">
            <a:extLst>
              <a:ext uri="{FF2B5EF4-FFF2-40B4-BE49-F238E27FC236}">
                <a16:creationId xmlns:a16="http://schemas.microsoft.com/office/drawing/2014/main" id="{4015EC9D-8581-4497-B41B-48DE76B2517D}"/>
              </a:ext>
            </a:extLst>
          </p:cNvPr>
          <p:cNvGrpSpPr/>
          <p:nvPr/>
        </p:nvGrpSpPr>
        <p:grpSpPr>
          <a:xfrm>
            <a:off x="8931239" y="754562"/>
            <a:ext cx="847725" cy="413163"/>
            <a:chOff x="0" y="-1"/>
            <a:chExt cx="1127233" cy="479986"/>
          </a:xfrm>
        </p:grpSpPr>
        <p:grpSp>
          <p:nvGrpSpPr>
            <p:cNvPr id="20" name="Группа 5">
              <a:extLst>
                <a:ext uri="{FF2B5EF4-FFF2-40B4-BE49-F238E27FC236}">
                  <a16:creationId xmlns:a16="http://schemas.microsoft.com/office/drawing/2014/main" id="{1A188DB5-87DD-4C9F-90C0-444D55F0FED3}"/>
                </a:ext>
              </a:extLst>
            </p:cNvPr>
            <p:cNvGrpSpPr/>
            <p:nvPr/>
          </p:nvGrpSpPr>
          <p:grpSpPr>
            <a:xfrm>
              <a:off x="0" y="-1"/>
              <a:ext cx="1127233" cy="479986"/>
              <a:chOff x="0" y="0"/>
              <a:chExt cx="1127232" cy="479985"/>
            </a:xfrm>
          </p:grpSpPr>
          <p:sp>
            <p:nvSpPr>
              <p:cNvPr id="22" name="Рисунок 2">
                <a:extLst>
                  <a:ext uri="{FF2B5EF4-FFF2-40B4-BE49-F238E27FC236}">
                    <a16:creationId xmlns:a16="http://schemas.microsoft.com/office/drawing/2014/main" id="{80F37299-40CC-422F-A922-7400F00C51B7}"/>
                  </a:ext>
                </a:extLst>
              </p:cNvPr>
              <p:cNvSpPr/>
              <p:nvPr/>
            </p:nvSpPr>
            <p:spPr>
              <a:xfrm>
                <a:off x="0" y="-1"/>
                <a:ext cx="468183" cy="4799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953" y="0"/>
                    </a:moveTo>
                    <a:cubicBezTo>
                      <a:pt x="11389" y="0"/>
                      <a:pt x="10849" y="218"/>
                      <a:pt x="10451" y="606"/>
                    </a:cubicBezTo>
                    <a:lnTo>
                      <a:pt x="623" y="10194"/>
                    </a:lnTo>
                    <a:cubicBezTo>
                      <a:pt x="426" y="10386"/>
                      <a:pt x="269" y="10614"/>
                      <a:pt x="162" y="10865"/>
                    </a:cubicBezTo>
                    <a:cubicBezTo>
                      <a:pt x="55" y="11116"/>
                      <a:pt x="0" y="11386"/>
                      <a:pt x="0" y="11657"/>
                    </a:cubicBezTo>
                    <a:lnTo>
                      <a:pt x="0" y="19234"/>
                    </a:lnTo>
                    <a:cubicBezTo>
                      <a:pt x="0" y="19861"/>
                      <a:pt x="256" y="20463"/>
                      <a:pt x="712" y="20907"/>
                    </a:cubicBezTo>
                    <a:cubicBezTo>
                      <a:pt x="1167" y="21351"/>
                      <a:pt x="1784" y="21600"/>
                      <a:pt x="2427" y="21600"/>
                    </a:cubicBezTo>
                    <a:lnTo>
                      <a:pt x="20085" y="21600"/>
                    </a:lnTo>
                    <a:cubicBezTo>
                      <a:pt x="20487" y="21600"/>
                      <a:pt x="20872" y="21444"/>
                      <a:pt x="21156" y="21166"/>
                    </a:cubicBezTo>
                    <a:cubicBezTo>
                      <a:pt x="21440" y="20889"/>
                      <a:pt x="21600" y="20513"/>
                      <a:pt x="21600" y="20121"/>
                    </a:cubicBezTo>
                    <a:lnTo>
                      <a:pt x="21600" y="2368"/>
                    </a:lnTo>
                    <a:cubicBezTo>
                      <a:pt x="21600" y="2057"/>
                      <a:pt x="21537" y="1749"/>
                      <a:pt x="21416" y="1462"/>
                    </a:cubicBezTo>
                    <a:cubicBezTo>
                      <a:pt x="21294" y="1175"/>
                      <a:pt x="21115" y="914"/>
                      <a:pt x="20890" y="694"/>
                    </a:cubicBezTo>
                    <a:cubicBezTo>
                      <a:pt x="20664" y="474"/>
                      <a:pt x="20397" y="299"/>
                      <a:pt x="20103" y="180"/>
                    </a:cubicBezTo>
                    <a:cubicBezTo>
                      <a:pt x="19808" y="61"/>
                      <a:pt x="19492" y="0"/>
                      <a:pt x="19174" y="0"/>
                    </a:cubicBezTo>
                    <a:lnTo>
                      <a:pt x="11953" y="0"/>
                    </a:lnTo>
                    <a:close/>
                  </a:path>
                </a:pathLst>
              </a:custGeom>
              <a:solidFill>
                <a:srgbClr val="B82E4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endParaRPr>
              </a:p>
            </p:txBody>
          </p:sp>
          <p:sp>
            <p:nvSpPr>
              <p:cNvPr id="25" name="Прямоугольник: скругленные углы 3">
                <a:extLst>
                  <a:ext uri="{FF2B5EF4-FFF2-40B4-BE49-F238E27FC236}">
                    <a16:creationId xmlns:a16="http://schemas.microsoft.com/office/drawing/2014/main" id="{13DF985F-4A91-4441-934E-1AA03B4FE57F}"/>
                  </a:ext>
                </a:extLst>
              </p:cNvPr>
              <p:cNvSpPr/>
              <p:nvPr/>
            </p:nvSpPr>
            <p:spPr>
              <a:xfrm>
                <a:off x="360040" y="1"/>
                <a:ext cx="767193" cy="479984"/>
              </a:xfrm>
              <a:prstGeom prst="roundRect">
                <a:avLst>
                  <a:gd name="adj" fmla="val 9225"/>
                </a:avLst>
              </a:prstGeom>
              <a:solidFill>
                <a:srgbClr val="B82E4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marL="0" marR="0" lvl="0" indent="0" algn="ctr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>
                    <a:ln w="9525" cap="flat">
                      <a:solidFill>
                        <a:srgbClr val="FFFFFF"/>
                      </a:solidFill>
                      <a:prstDash val="solid"/>
                      <a:round/>
                    </a:ln>
                    <a:solidFill>
                      <a:srgbClr val="FFFFFF"/>
                    </a:solidFill>
                  </a:defRPr>
                </a:pPr>
                <a:endParaRPr kumimoji="0" sz="1050" b="0" i="0" u="none" strike="noStrike" kern="0" cap="none" spc="0" normalizeH="0" baseline="0" noProof="0">
                  <a:ln w="9525" cap="flat">
                    <a:solidFill>
                      <a:srgbClr val="FFFFFF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1" name="TextBox 14">
              <a:extLst>
                <a:ext uri="{FF2B5EF4-FFF2-40B4-BE49-F238E27FC236}">
                  <a16:creationId xmlns:a16="http://schemas.microsoft.com/office/drawing/2014/main" id="{F2C97E9B-5487-4900-AD70-2ED477DC85BD}"/>
                </a:ext>
              </a:extLst>
            </p:cNvPr>
            <p:cNvSpPr txBox="1"/>
            <p:nvPr/>
          </p:nvSpPr>
          <p:spPr>
            <a:xfrm>
              <a:off x="257026" y="68579"/>
              <a:ext cx="711387" cy="3575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>
                <a:defRPr sz="2400" spc="60">
                  <a:solidFill>
                    <a:srgbClr val="FFFFFF"/>
                  </a:solidFill>
                  <a:latin typeface="Nekst Bold"/>
                  <a:ea typeface="Nekst Bold"/>
                  <a:cs typeface="Nekst Bold"/>
                  <a:sym typeface="Nekst Bold"/>
                </a:defRPr>
              </a:lvl1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0" i="0" u="none" strike="noStrike" kern="0" cap="none" spc="6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ekst Bold"/>
                  <a:sym typeface="Nekst Bold"/>
                </a:rPr>
                <a:t>NEW</a:t>
              </a:r>
            </a:p>
          </p:txBody>
        </p:sp>
      </p:grpSp>
      <p:grpSp>
        <p:nvGrpSpPr>
          <p:cNvPr id="26" name="Группа 7">
            <a:extLst>
              <a:ext uri="{FF2B5EF4-FFF2-40B4-BE49-F238E27FC236}">
                <a16:creationId xmlns:a16="http://schemas.microsoft.com/office/drawing/2014/main" id="{4C4B839D-076F-4317-9945-DA5C435FEB04}"/>
              </a:ext>
            </a:extLst>
          </p:cNvPr>
          <p:cNvGrpSpPr/>
          <p:nvPr/>
        </p:nvGrpSpPr>
        <p:grpSpPr>
          <a:xfrm>
            <a:off x="4078707" y="791868"/>
            <a:ext cx="847725" cy="413163"/>
            <a:chOff x="0" y="-1"/>
            <a:chExt cx="1127233" cy="479986"/>
          </a:xfrm>
        </p:grpSpPr>
        <p:grpSp>
          <p:nvGrpSpPr>
            <p:cNvPr id="27" name="Группа 5">
              <a:extLst>
                <a:ext uri="{FF2B5EF4-FFF2-40B4-BE49-F238E27FC236}">
                  <a16:creationId xmlns:a16="http://schemas.microsoft.com/office/drawing/2014/main" id="{953DEFD2-0932-4C4F-9552-F2E3509D0FBF}"/>
                </a:ext>
              </a:extLst>
            </p:cNvPr>
            <p:cNvGrpSpPr/>
            <p:nvPr/>
          </p:nvGrpSpPr>
          <p:grpSpPr>
            <a:xfrm>
              <a:off x="0" y="-1"/>
              <a:ext cx="1127233" cy="479986"/>
              <a:chOff x="0" y="0"/>
              <a:chExt cx="1127232" cy="479985"/>
            </a:xfrm>
          </p:grpSpPr>
          <p:sp>
            <p:nvSpPr>
              <p:cNvPr id="29" name="Рисунок 2">
                <a:extLst>
                  <a:ext uri="{FF2B5EF4-FFF2-40B4-BE49-F238E27FC236}">
                    <a16:creationId xmlns:a16="http://schemas.microsoft.com/office/drawing/2014/main" id="{CBB3D55B-AAC5-421A-8709-997F5AB97176}"/>
                  </a:ext>
                </a:extLst>
              </p:cNvPr>
              <p:cNvSpPr/>
              <p:nvPr/>
            </p:nvSpPr>
            <p:spPr>
              <a:xfrm>
                <a:off x="0" y="-1"/>
                <a:ext cx="468183" cy="4799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953" y="0"/>
                    </a:moveTo>
                    <a:cubicBezTo>
                      <a:pt x="11389" y="0"/>
                      <a:pt x="10849" y="218"/>
                      <a:pt x="10451" y="606"/>
                    </a:cubicBezTo>
                    <a:lnTo>
                      <a:pt x="623" y="10194"/>
                    </a:lnTo>
                    <a:cubicBezTo>
                      <a:pt x="426" y="10386"/>
                      <a:pt x="269" y="10614"/>
                      <a:pt x="162" y="10865"/>
                    </a:cubicBezTo>
                    <a:cubicBezTo>
                      <a:pt x="55" y="11116"/>
                      <a:pt x="0" y="11386"/>
                      <a:pt x="0" y="11657"/>
                    </a:cubicBezTo>
                    <a:lnTo>
                      <a:pt x="0" y="19234"/>
                    </a:lnTo>
                    <a:cubicBezTo>
                      <a:pt x="0" y="19861"/>
                      <a:pt x="256" y="20463"/>
                      <a:pt x="712" y="20907"/>
                    </a:cubicBezTo>
                    <a:cubicBezTo>
                      <a:pt x="1167" y="21351"/>
                      <a:pt x="1784" y="21600"/>
                      <a:pt x="2427" y="21600"/>
                    </a:cubicBezTo>
                    <a:lnTo>
                      <a:pt x="20085" y="21600"/>
                    </a:lnTo>
                    <a:cubicBezTo>
                      <a:pt x="20487" y="21600"/>
                      <a:pt x="20872" y="21444"/>
                      <a:pt x="21156" y="21166"/>
                    </a:cubicBezTo>
                    <a:cubicBezTo>
                      <a:pt x="21440" y="20889"/>
                      <a:pt x="21600" y="20513"/>
                      <a:pt x="21600" y="20121"/>
                    </a:cubicBezTo>
                    <a:lnTo>
                      <a:pt x="21600" y="2368"/>
                    </a:lnTo>
                    <a:cubicBezTo>
                      <a:pt x="21600" y="2057"/>
                      <a:pt x="21537" y="1749"/>
                      <a:pt x="21416" y="1462"/>
                    </a:cubicBezTo>
                    <a:cubicBezTo>
                      <a:pt x="21294" y="1175"/>
                      <a:pt x="21115" y="914"/>
                      <a:pt x="20890" y="694"/>
                    </a:cubicBezTo>
                    <a:cubicBezTo>
                      <a:pt x="20664" y="474"/>
                      <a:pt x="20397" y="299"/>
                      <a:pt x="20103" y="180"/>
                    </a:cubicBezTo>
                    <a:cubicBezTo>
                      <a:pt x="19808" y="61"/>
                      <a:pt x="19492" y="0"/>
                      <a:pt x="19174" y="0"/>
                    </a:cubicBezTo>
                    <a:lnTo>
                      <a:pt x="11953" y="0"/>
                    </a:lnTo>
                    <a:close/>
                  </a:path>
                </a:pathLst>
              </a:custGeom>
              <a:solidFill>
                <a:srgbClr val="B82E4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endParaRPr>
              </a:p>
            </p:txBody>
          </p:sp>
          <p:sp>
            <p:nvSpPr>
              <p:cNvPr id="30" name="Прямоугольник: скругленные углы 3">
                <a:extLst>
                  <a:ext uri="{FF2B5EF4-FFF2-40B4-BE49-F238E27FC236}">
                    <a16:creationId xmlns:a16="http://schemas.microsoft.com/office/drawing/2014/main" id="{6FF334C2-D767-4D2F-9D02-CD4DE180459C}"/>
                  </a:ext>
                </a:extLst>
              </p:cNvPr>
              <p:cNvSpPr/>
              <p:nvPr/>
            </p:nvSpPr>
            <p:spPr>
              <a:xfrm>
                <a:off x="360040" y="1"/>
                <a:ext cx="767193" cy="479984"/>
              </a:xfrm>
              <a:prstGeom prst="roundRect">
                <a:avLst>
                  <a:gd name="adj" fmla="val 9225"/>
                </a:avLst>
              </a:prstGeom>
              <a:solidFill>
                <a:srgbClr val="B82E4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marL="0" marR="0" lvl="0" indent="0" algn="ctr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>
                    <a:ln w="9525" cap="flat">
                      <a:solidFill>
                        <a:srgbClr val="FFFFFF"/>
                      </a:solidFill>
                      <a:prstDash val="solid"/>
                      <a:round/>
                    </a:ln>
                    <a:solidFill>
                      <a:srgbClr val="FFFFFF"/>
                    </a:solidFill>
                  </a:defRPr>
                </a:pPr>
                <a:endParaRPr kumimoji="0" sz="1050" b="0" i="0" u="none" strike="noStrike" kern="0" cap="none" spc="0" normalizeH="0" baseline="0" noProof="0">
                  <a:ln w="9525" cap="flat">
                    <a:solidFill>
                      <a:srgbClr val="FFFFFF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8" name="TextBox 14">
              <a:extLst>
                <a:ext uri="{FF2B5EF4-FFF2-40B4-BE49-F238E27FC236}">
                  <a16:creationId xmlns:a16="http://schemas.microsoft.com/office/drawing/2014/main" id="{4CF2F84F-1A16-437E-B0BB-63B9CCE329A8}"/>
                </a:ext>
              </a:extLst>
            </p:cNvPr>
            <p:cNvSpPr txBox="1"/>
            <p:nvPr/>
          </p:nvSpPr>
          <p:spPr>
            <a:xfrm>
              <a:off x="257026" y="68579"/>
              <a:ext cx="711387" cy="3575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>
                <a:defRPr sz="2400" spc="60">
                  <a:solidFill>
                    <a:srgbClr val="FFFFFF"/>
                  </a:solidFill>
                  <a:latin typeface="Nekst Bold"/>
                  <a:ea typeface="Nekst Bold"/>
                  <a:cs typeface="Nekst Bold"/>
                  <a:sym typeface="Nekst Bold"/>
                </a:defRPr>
              </a:lvl1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0" i="0" u="none" strike="noStrike" kern="0" cap="none" spc="6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ekst Bold"/>
                  <a:sym typeface="Nekst Bold"/>
                </a:rPr>
                <a:t>NEW</a:t>
              </a:r>
            </a:p>
          </p:txBody>
        </p:sp>
      </p:grpSp>
      <p:grpSp>
        <p:nvGrpSpPr>
          <p:cNvPr id="32" name="Группа 7">
            <a:extLst>
              <a:ext uri="{FF2B5EF4-FFF2-40B4-BE49-F238E27FC236}">
                <a16:creationId xmlns:a16="http://schemas.microsoft.com/office/drawing/2014/main" id="{0332CB0E-D84E-4085-984B-39BEAA34FEA3}"/>
              </a:ext>
            </a:extLst>
          </p:cNvPr>
          <p:cNvGrpSpPr/>
          <p:nvPr/>
        </p:nvGrpSpPr>
        <p:grpSpPr>
          <a:xfrm>
            <a:off x="6047992" y="3622088"/>
            <a:ext cx="847725" cy="413163"/>
            <a:chOff x="0" y="-1"/>
            <a:chExt cx="1127233" cy="479986"/>
          </a:xfrm>
        </p:grpSpPr>
        <p:grpSp>
          <p:nvGrpSpPr>
            <p:cNvPr id="33" name="Группа 5">
              <a:extLst>
                <a:ext uri="{FF2B5EF4-FFF2-40B4-BE49-F238E27FC236}">
                  <a16:creationId xmlns:a16="http://schemas.microsoft.com/office/drawing/2014/main" id="{A37CB97E-A72E-4075-9005-F5527F2B4B95}"/>
                </a:ext>
              </a:extLst>
            </p:cNvPr>
            <p:cNvGrpSpPr/>
            <p:nvPr/>
          </p:nvGrpSpPr>
          <p:grpSpPr>
            <a:xfrm>
              <a:off x="0" y="-1"/>
              <a:ext cx="1127233" cy="479986"/>
              <a:chOff x="0" y="0"/>
              <a:chExt cx="1127232" cy="479985"/>
            </a:xfrm>
          </p:grpSpPr>
          <p:sp>
            <p:nvSpPr>
              <p:cNvPr id="35" name="Рисунок 2">
                <a:extLst>
                  <a:ext uri="{FF2B5EF4-FFF2-40B4-BE49-F238E27FC236}">
                    <a16:creationId xmlns:a16="http://schemas.microsoft.com/office/drawing/2014/main" id="{7423F360-21E6-4DC2-B5BE-915E41A4BBAD}"/>
                  </a:ext>
                </a:extLst>
              </p:cNvPr>
              <p:cNvSpPr/>
              <p:nvPr/>
            </p:nvSpPr>
            <p:spPr>
              <a:xfrm>
                <a:off x="0" y="-1"/>
                <a:ext cx="468183" cy="4799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953" y="0"/>
                    </a:moveTo>
                    <a:cubicBezTo>
                      <a:pt x="11389" y="0"/>
                      <a:pt x="10849" y="218"/>
                      <a:pt x="10451" y="606"/>
                    </a:cubicBezTo>
                    <a:lnTo>
                      <a:pt x="623" y="10194"/>
                    </a:lnTo>
                    <a:cubicBezTo>
                      <a:pt x="426" y="10386"/>
                      <a:pt x="269" y="10614"/>
                      <a:pt x="162" y="10865"/>
                    </a:cubicBezTo>
                    <a:cubicBezTo>
                      <a:pt x="55" y="11116"/>
                      <a:pt x="0" y="11386"/>
                      <a:pt x="0" y="11657"/>
                    </a:cubicBezTo>
                    <a:lnTo>
                      <a:pt x="0" y="19234"/>
                    </a:lnTo>
                    <a:cubicBezTo>
                      <a:pt x="0" y="19861"/>
                      <a:pt x="256" y="20463"/>
                      <a:pt x="712" y="20907"/>
                    </a:cubicBezTo>
                    <a:cubicBezTo>
                      <a:pt x="1167" y="21351"/>
                      <a:pt x="1784" y="21600"/>
                      <a:pt x="2427" y="21600"/>
                    </a:cubicBezTo>
                    <a:lnTo>
                      <a:pt x="20085" y="21600"/>
                    </a:lnTo>
                    <a:cubicBezTo>
                      <a:pt x="20487" y="21600"/>
                      <a:pt x="20872" y="21444"/>
                      <a:pt x="21156" y="21166"/>
                    </a:cubicBezTo>
                    <a:cubicBezTo>
                      <a:pt x="21440" y="20889"/>
                      <a:pt x="21600" y="20513"/>
                      <a:pt x="21600" y="20121"/>
                    </a:cubicBezTo>
                    <a:lnTo>
                      <a:pt x="21600" y="2368"/>
                    </a:lnTo>
                    <a:cubicBezTo>
                      <a:pt x="21600" y="2057"/>
                      <a:pt x="21537" y="1749"/>
                      <a:pt x="21416" y="1462"/>
                    </a:cubicBezTo>
                    <a:cubicBezTo>
                      <a:pt x="21294" y="1175"/>
                      <a:pt x="21115" y="914"/>
                      <a:pt x="20890" y="694"/>
                    </a:cubicBezTo>
                    <a:cubicBezTo>
                      <a:pt x="20664" y="474"/>
                      <a:pt x="20397" y="299"/>
                      <a:pt x="20103" y="180"/>
                    </a:cubicBezTo>
                    <a:cubicBezTo>
                      <a:pt x="19808" y="61"/>
                      <a:pt x="19492" y="0"/>
                      <a:pt x="19174" y="0"/>
                    </a:cubicBezTo>
                    <a:lnTo>
                      <a:pt x="11953" y="0"/>
                    </a:lnTo>
                    <a:close/>
                  </a:path>
                </a:pathLst>
              </a:custGeom>
              <a:solidFill>
                <a:srgbClr val="B82E4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endParaRPr>
              </a:p>
            </p:txBody>
          </p:sp>
          <p:sp>
            <p:nvSpPr>
              <p:cNvPr id="36" name="Прямоугольник: скругленные углы 3">
                <a:extLst>
                  <a:ext uri="{FF2B5EF4-FFF2-40B4-BE49-F238E27FC236}">
                    <a16:creationId xmlns:a16="http://schemas.microsoft.com/office/drawing/2014/main" id="{2219EF3D-226B-4B8A-B7E2-782B5AECBC3B}"/>
                  </a:ext>
                </a:extLst>
              </p:cNvPr>
              <p:cNvSpPr/>
              <p:nvPr/>
            </p:nvSpPr>
            <p:spPr>
              <a:xfrm>
                <a:off x="360040" y="1"/>
                <a:ext cx="767193" cy="479984"/>
              </a:xfrm>
              <a:prstGeom prst="roundRect">
                <a:avLst>
                  <a:gd name="adj" fmla="val 9225"/>
                </a:avLst>
              </a:prstGeom>
              <a:solidFill>
                <a:srgbClr val="B82E4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marL="0" marR="0" lvl="0" indent="0" algn="ctr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>
                    <a:ln w="9525" cap="flat">
                      <a:solidFill>
                        <a:srgbClr val="FFFFFF"/>
                      </a:solidFill>
                      <a:prstDash val="solid"/>
                      <a:round/>
                    </a:ln>
                    <a:solidFill>
                      <a:srgbClr val="FFFFFF"/>
                    </a:solidFill>
                  </a:defRPr>
                </a:pPr>
                <a:endParaRPr kumimoji="0" sz="1050" b="0" i="0" u="none" strike="noStrike" kern="0" cap="none" spc="0" normalizeH="0" baseline="0" noProof="0">
                  <a:ln w="9525" cap="flat">
                    <a:solidFill>
                      <a:srgbClr val="FFFFFF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4" name="TextBox 14">
              <a:extLst>
                <a:ext uri="{FF2B5EF4-FFF2-40B4-BE49-F238E27FC236}">
                  <a16:creationId xmlns:a16="http://schemas.microsoft.com/office/drawing/2014/main" id="{0FC7D468-12B3-44CE-A0A9-E1015C767B8B}"/>
                </a:ext>
              </a:extLst>
            </p:cNvPr>
            <p:cNvSpPr txBox="1"/>
            <p:nvPr/>
          </p:nvSpPr>
          <p:spPr>
            <a:xfrm>
              <a:off x="257026" y="68579"/>
              <a:ext cx="711387" cy="3575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>
                <a:defRPr sz="2400" spc="60">
                  <a:solidFill>
                    <a:srgbClr val="FFFFFF"/>
                  </a:solidFill>
                  <a:latin typeface="Nekst Bold"/>
                  <a:ea typeface="Nekst Bold"/>
                  <a:cs typeface="Nekst Bold"/>
                  <a:sym typeface="Nekst Bold"/>
                </a:defRPr>
              </a:lvl1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0" i="0" u="none" strike="noStrike" kern="0" cap="none" spc="6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ekst Bold"/>
                  <a:sym typeface="Nekst Bold"/>
                </a:rPr>
                <a:t>NEW</a:t>
              </a:r>
            </a:p>
          </p:txBody>
        </p:sp>
      </p:grpSp>
      <p:grpSp>
        <p:nvGrpSpPr>
          <p:cNvPr id="37" name="Группа 7">
            <a:extLst>
              <a:ext uri="{FF2B5EF4-FFF2-40B4-BE49-F238E27FC236}">
                <a16:creationId xmlns:a16="http://schemas.microsoft.com/office/drawing/2014/main" id="{076EC92C-449A-4AB2-8EAC-18785717DF71}"/>
              </a:ext>
            </a:extLst>
          </p:cNvPr>
          <p:cNvGrpSpPr/>
          <p:nvPr/>
        </p:nvGrpSpPr>
        <p:grpSpPr>
          <a:xfrm>
            <a:off x="11098658" y="3681120"/>
            <a:ext cx="847725" cy="413163"/>
            <a:chOff x="0" y="-1"/>
            <a:chExt cx="1127233" cy="479986"/>
          </a:xfrm>
        </p:grpSpPr>
        <p:grpSp>
          <p:nvGrpSpPr>
            <p:cNvPr id="38" name="Группа 5">
              <a:extLst>
                <a:ext uri="{FF2B5EF4-FFF2-40B4-BE49-F238E27FC236}">
                  <a16:creationId xmlns:a16="http://schemas.microsoft.com/office/drawing/2014/main" id="{074CD880-2512-4513-86A4-65E37C15AA7E}"/>
                </a:ext>
              </a:extLst>
            </p:cNvPr>
            <p:cNvGrpSpPr/>
            <p:nvPr/>
          </p:nvGrpSpPr>
          <p:grpSpPr>
            <a:xfrm>
              <a:off x="0" y="-1"/>
              <a:ext cx="1127233" cy="479986"/>
              <a:chOff x="0" y="0"/>
              <a:chExt cx="1127232" cy="479985"/>
            </a:xfrm>
          </p:grpSpPr>
          <p:sp>
            <p:nvSpPr>
              <p:cNvPr id="40" name="Рисунок 2">
                <a:extLst>
                  <a:ext uri="{FF2B5EF4-FFF2-40B4-BE49-F238E27FC236}">
                    <a16:creationId xmlns:a16="http://schemas.microsoft.com/office/drawing/2014/main" id="{8C048ADB-6807-425D-87EF-821380DE52D1}"/>
                  </a:ext>
                </a:extLst>
              </p:cNvPr>
              <p:cNvSpPr/>
              <p:nvPr/>
            </p:nvSpPr>
            <p:spPr>
              <a:xfrm>
                <a:off x="0" y="-1"/>
                <a:ext cx="468183" cy="4799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953" y="0"/>
                    </a:moveTo>
                    <a:cubicBezTo>
                      <a:pt x="11389" y="0"/>
                      <a:pt x="10849" y="218"/>
                      <a:pt x="10451" y="606"/>
                    </a:cubicBezTo>
                    <a:lnTo>
                      <a:pt x="623" y="10194"/>
                    </a:lnTo>
                    <a:cubicBezTo>
                      <a:pt x="426" y="10386"/>
                      <a:pt x="269" y="10614"/>
                      <a:pt x="162" y="10865"/>
                    </a:cubicBezTo>
                    <a:cubicBezTo>
                      <a:pt x="55" y="11116"/>
                      <a:pt x="0" y="11386"/>
                      <a:pt x="0" y="11657"/>
                    </a:cubicBezTo>
                    <a:lnTo>
                      <a:pt x="0" y="19234"/>
                    </a:lnTo>
                    <a:cubicBezTo>
                      <a:pt x="0" y="19861"/>
                      <a:pt x="256" y="20463"/>
                      <a:pt x="712" y="20907"/>
                    </a:cubicBezTo>
                    <a:cubicBezTo>
                      <a:pt x="1167" y="21351"/>
                      <a:pt x="1784" y="21600"/>
                      <a:pt x="2427" y="21600"/>
                    </a:cubicBezTo>
                    <a:lnTo>
                      <a:pt x="20085" y="21600"/>
                    </a:lnTo>
                    <a:cubicBezTo>
                      <a:pt x="20487" y="21600"/>
                      <a:pt x="20872" y="21444"/>
                      <a:pt x="21156" y="21166"/>
                    </a:cubicBezTo>
                    <a:cubicBezTo>
                      <a:pt x="21440" y="20889"/>
                      <a:pt x="21600" y="20513"/>
                      <a:pt x="21600" y="20121"/>
                    </a:cubicBezTo>
                    <a:lnTo>
                      <a:pt x="21600" y="2368"/>
                    </a:lnTo>
                    <a:cubicBezTo>
                      <a:pt x="21600" y="2057"/>
                      <a:pt x="21537" y="1749"/>
                      <a:pt x="21416" y="1462"/>
                    </a:cubicBezTo>
                    <a:cubicBezTo>
                      <a:pt x="21294" y="1175"/>
                      <a:pt x="21115" y="914"/>
                      <a:pt x="20890" y="694"/>
                    </a:cubicBezTo>
                    <a:cubicBezTo>
                      <a:pt x="20664" y="474"/>
                      <a:pt x="20397" y="299"/>
                      <a:pt x="20103" y="180"/>
                    </a:cubicBezTo>
                    <a:cubicBezTo>
                      <a:pt x="19808" y="61"/>
                      <a:pt x="19492" y="0"/>
                      <a:pt x="19174" y="0"/>
                    </a:cubicBezTo>
                    <a:lnTo>
                      <a:pt x="11953" y="0"/>
                    </a:lnTo>
                    <a:close/>
                  </a:path>
                </a:pathLst>
              </a:custGeom>
              <a:solidFill>
                <a:srgbClr val="B82E4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endParaRPr>
              </a:p>
            </p:txBody>
          </p:sp>
          <p:sp>
            <p:nvSpPr>
              <p:cNvPr id="41" name="Прямоугольник: скругленные углы 3">
                <a:extLst>
                  <a:ext uri="{FF2B5EF4-FFF2-40B4-BE49-F238E27FC236}">
                    <a16:creationId xmlns:a16="http://schemas.microsoft.com/office/drawing/2014/main" id="{CCF0F10F-EA4E-439B-B600-079A8D2CA388}"/>
                  </a:ext>
                </a:extLst>
              </p:cNvPr>
              <p:cNvSpPr/>
              <p:nvPr/>
            </p:nvSpPr>
            <p:spPr>
              <a:xfrm>
                <a:off x="360040" y="1"/>
                <a:ext cx="767193" cy="479984"/>
              </a:xfrm>
              <a:prstGeom prst="roundRect">
                <a:avLst>
                  <a:gd name="adj" fmla="val 9225"/>
                </a:avLst>
              </a:prstGeom>
              <a:solidFill>
                <a:srgbClr val="B82E4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marL="0" marR="0" lvl="0" indent="0" algn="ctr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>
                    <a:ln w="9525" cap="flat">
                      <a:solidFill>
                        <a:srgbClr val="FFFFFF"/>
                      </a:solidFill>
                      <a:prstDash val="solid"/>
                      <a:round/>
                    </a:ln>
                    <a:solidFill>
                      <a:srgbClr val="FFFFFF"/>
                    </a:solidFill>
                  </a:defRPr>
                </a:pPr>
                <a:endParaRPr kumimoji="0" sz="1050" b="0" i="0" u="none" strike="noStrike" kern="0" cap="none" spc="0" normalizeH="0" baseline="0" noProof="0">
                  <a:ln w="9525" cap="flat">
                    <a:solidFill>
                      <a:srgbClr val="FFFFFF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9" name="TextBox 14">
              <a:extLst>
                <a:ext uri="{FF2B5EF4-FFF2-40B4-BE49-F238E27FC236}">
                  <a16:creationId xmlns:a16="http://schemas.microsoft.com/office/drawing/2014/main" id="{649661E5-D39A-46F8-B94F-F82066E031DD}"/>
                </a:ext>
              </a:extLst>
            </p:cNvPr>
            <p:cNvSpPr txBox="1"/>
            <p:nvPr/>
          </p:nvSpPr>
          <p:spPr>
            <a:xfrm>
              <a:off x="257026" y="68579"/>
              <a:ext cx="711387" cy="3575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>
                <a:defRPr sz="2400" spc="60">
                  <a:solidFill>
                    <a:srgbClr val="FFFFFF"/>
                  </a:solidFill>
                  <a:latin typeface="Nekst Bold"/>
                  <a:ea typeface="Nekst Bold"/>
                  <a:cs typeface="Nekst Bold"/>
                  <a:sym typeface="Nekst Bold"/>
                </a:defRPr>
              </a:lvl1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0" i="0" u="none" strike="noStrike" kern="0" cap="none" spc="6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ekst Bold"/>
                  <a:sym typeface="Nekst Bold"/>
                </a:rPr>
                <a:t>NEW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51160683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395F78B8-FB71-41F1-BB81-1423B8B0C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8908" y="440076"/>
            <a:ext cx="5519855" cy="564520"/>
          </a:xfrm>
        </p:spPr>
        <p:txBody>
          <a:bodyPr/>
          <a:lstStyle/>
          <a:p>
            <a:pPr algn="ctr"/>
            <a:r>
              <a:rPr lang="ru-RU" sz="3600" b="0" dirty="0">
                <a:solidFill>
                  <a:schemeClr val="bg2">
                    <a:lumMod val="25000"/>
                  </a:schemeClr>
                </a:solidFill>
                <a:latin typeface="Nekst" panose="020B0604020202020204" charset="-52"/>
              </a:rPr>
              <a:t>Аксессуары</a:t>
            </a:r>
            <a:r>
              <a:rPr lang="en-US" sz="3600" b="0" dirty="0"/>
              <a:t> </a:t>
            </a:r>
            <a:endParaRPr lang="ru-RU" sz="3600" b="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3C0C3E3-408E-4D1E-AC25-3F4EBDEABC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2346" y="326923"/>
            <a:ext cx="3088257" cy="56451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D0FEDDF-40A7-4ABA-94F7-37B0024D2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108" y="1374186"/>
            <a:ext cx="5020376" cy="238158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B0DBDE2-E5D1-4999-B43C-7450B50888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2221" y="1468407"/>
            <a:ext cx="4848902" cy="2372056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597BC471-BAE7-4933-87A9-9D1F69A0BD59}"/>
              </a:ext>
            </a:extLst>
          </p:cNvPr>
          <p:cNvSpPr/>
          <p:nvPr/>
        </p:nvSpPr>
        <p:spPr>
          <a:xfrm>
            <a:off x="675853" y="4203565"/>
            <a:ext cx="49262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r>
              <a:rPr lang="ru-RU" dirty="0">
                <a:latin typeface="Nekst" panose="020B0604020202020204" charset="-52"/>
                <a:ea typeface="Calibri" panose="020F0502020204030204" pitchFamily="34" charset="0"/>
              </a:rPr>
              <a:t> INF-KM101-WL-BLK</a:t>
            </a:r>
            <a:endParaRPr lang="en-US" dirty="0">
              <a:latin typeface="Nekst" panose="020B0604020202020204" charset="-52"/>
              <a:ea typeface="Calibri" panose="020F0502020204030204" pitchFamily="34" charset="0"/>
            </a:endParaRPr>
          </a:p>
          <a:p>
            <a:r>
              <a:rPr lang="ru-RU" dirty="0">
                <a:latin typeface="Nekst" panose="020B0604020202020204" charset="-52"/>
                <a:ea typeface="Calibri" panose="020F0502020204030204" pitchFamily="34" charset="0"/>
              </a:rPr>
              <a:t>  Комплект клавиатура + мышь INFERIT беспроводной, 2.4G + </a:t>
            </a:r>
            <a:r>
              <a:rPr lang="ru-RU" dirty="0" err="1">
                <a:latin typeface="Nekst" panose="020B0604020202020204" charset="-52"/>
                <a:ea typeface="Calibri" panose="020F0502020204030204" pitchFamily="34" charset="0"/>
              </a:rPr>
              <a:t>Bluetooth</a:t>
            </a:r>
            <a:endParaRPr lang="ru-RU" dirty="0">
              <a:latin typeface="Nekst" panose="020B0604020202020204" charset="-52"/>
              <a:ea typeface="Calibri" panose="020F0502020204030204" pitchFamily="34" charset="0"/>
            </a:endParaRPr>
          </a:p>
          <a:p>
            <a:endParaRPr lang="ru-RU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1F906B4-B723-414A-A1A2-D17E334E3671}"/>
              </a:ext>
            </a:extLst>
          </p:cNvPr>
          <p:cNvSpPr/>
          <p:nvPr/>
        </p:nvSpPr>
        <p:spPr>
          <a:xfrm>
            <a:off x="6693763" y="4203565"/>
            <a:ext cx="43973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Nekst" panose="020B0604020202020204" charset="-52"/>
              </a:rPr>
              <a:t>INF-KM105-W-BLK</a:t>
            </a:r>
          </a:p>
          <a:p>
            <a:r>
              <a:rPr lang="ru-RU" dirty="0">
                <a:latin typeface="Nekst" panose="020B0604020202020204" charset="-52"/>
              </a:rPr>
              <a:t>Комплект клавиатура + мышь INFERIT стандарт, 1.8 м. </a:t>
            </a:r>
          </a:p>
          <a:p>
            <a:pPr algn="ctr"/>
            <a:endParaRPr lang="ru-RU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212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10F400-1899-DBC8-C5F5-0CC4004D10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Рисунок 11" descr="Рисунок 11">
            <a:extLst>
              <a:ext uri="{FF2B5EF4-FFF2-40B4-BE49-F238E27FC236}">
                <a16:creationId xmlns:a16="http://schemas.microsoft.com/office/drawing/2014/main" id="{29BE644E-FFC0-4942-928D-31FB67497E5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08148" y="1914389"/>
            <a:ext cx="3540490" cy="2435546"/>
          </a:xfrm>
          <a:prstGeom prst="rect">
            <a:avLst/>
          </a:prstGeom>
          <a:ln w="12700">
            <a:miter lim="400000"/>
          </a:ln>
        </p:spPr>
      </p:pic>
      <p:pic>
        <p:nvPicPr>
          <p:cNvPr id="65" name="Рисунок 2" descr="Рисунок 2">
            <a:extLst>
              <a:ext uri="{FF2B5EF4-FFF2-40B4-BE49-F238E27FC236}">
                <a16:creationId xmlns:a16="http://schemas.microsoft.com/office/drawing/2014/main" id="{E776BBA9-FF7E-4145-881B-3BD572F9829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2636" y="3549934"/>
            <a:ext cx="3975463" cy="2700521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Рисунок 2" descr="Рисунок 2">
            <a:extLst>
              <a:ext uri="{FF2B5EF4-FFF2-40B4-BE49-F238E27FC236}">
                <a16:creationId xmlns:a16="http://schemas.microsoft.com/office/drawing/2014/main" id="{1DCA42A5-9BAD-4CDD-B1CB-9E1D85B1706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8638" y="3845410"/>
            <a:ext cx="3540490" cy="2405045"/>
          </a:xfrm>
          <a:prstGeom prst="rect">
            <a:avLst/>
          </a:prstGeom>
          <a:ln w="12700">
            <a:miter lim="400000"/>
          </a:ln>
        </p:spPr>
      </p:pic>
      <p:pic>
        <p:nvPicPr>
          <p:cNvPr id="69" name="Рисунок 2" descr="Рисунок 2">
            <a:extLst>
              <a:ext uri="{FF2B5EF4-FFF2-40B4-BE49-F238E27FC236}">
                <a16:creationId xmlns:a16="http://schemas.microsoft.com/office/drawing/2014/main" id="{A9CD7C67-8FC3-4D8E-A288-CEC1328AD0C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9529" y="3582128"/>
            <a:ext cx="1659725" cy="165972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73" name="Рисунок 4" descr="Рисунок 4">
            <a:extLst>
              <a:ext uri="{FF2B5EF4-FFF2-40B4-BE49-F238E27FC236}">
                <a16:creationId xmlns:a16="http://schemas.microsoft.com/office/drawing/2014/main" id="{915AD26D-A0AD-4FCE-BE82-11544F307B4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4890" y="4978572"/>
            <a:ext cx="1433281" cy="143328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28" name="Заголовок 3">
            <a:extLst>
              <a:ext uri="{FF2B5EF4-FFF2-40B4-BE49-F238E27FC236}">
                <a16:creationId xmlns:a16="http://schemas.microsoft.com/office/drawing/2014/main" id="{F331FA60-7067-4B07-9FC1-FF50AAAF465E}"/>
              </a:ext>
            </a:extLst>
          </p:cNvPr>
          <p:cNvSpPr txBox="1">
            <a:spLocks/>
          </p:cNvSpPr>
          <p:nvPr/>
        </p:nvSpPr>
        <p:spPr>
          <a:xfrm>
            <a:off x="629061" y="334033"/>
            <a:ext cx="5519855" cy="564520"/>
          </a:xfrm>
          <a:prstGeom prst="rect">
            <a:avLst/>
          </a:prstGeom>
        </p:spPr>
        <p:txBody>
          <a:bodyPr/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algn="ctr"/>
            <a:r>
              <a:rPr lang="ru-RU" sz="4000" kern="0" dirty="0">
                <a:solidFill>
                  <a:schemeClr val="bg2">
                    <a:lumMod val="25000"/>
                  </a:schemeClr>
                </a:solidFill>
                <a:latin typeface="Nekst" panose="020B0604020202020204" charset="-52"/>
              </a:rPr>
              <a:t>Аксессуары</a:t>
            </a:r>
            <a:r>
              <a:rPr lang="en-US" sz="4000" kern="0" dirty="0"/>
              <a:t> </a:t>
            </a:r>
            <a:endParaRPr lang="ru-RU" sz="4000" kern="0" dirty="0"/>
          </a:p>
        </p:txBody>
      </p:sp>
      <p:sp>
        <p:nvSpPr>
          <p:cNvPr id="30" name="Заголовок 1">
            <a:extLst>
              <a:ext uri="{FF2B5EF4-FFF2-40B4-BE49-F238E27FC236}">
                <a16:creationId xmlns:a16="http://schemas.microsoft.com/office/drawing/2014/main" id="{CC40B1E5-7034-49BD-B5BF-F326249F682A}"/>
              </a:ext>
            </a:extLst>
          </p:cNvPr>
          <p:cNvSpPr txBox="1"/>
          <p:nvPr/>
        </p:nvSpPr>
        <p:spPr>
          <a:xfrm>
            <a:off x="2284163" y="1186730"/>
            <a:ext cx="3079574" cy="564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/>
          </a:bodyPr>
          <a:lstStyle>
            <a:lvl1pPr>
              <a:lnSpc>
                <a:spcPct val="90000"/>
              </a:lnSpc>
              <a:defRPr sz="7200">
                <a:solidFill>
                  <a:srgbClr val="FFFFFF"/>
                </a:solidFill>
                <a:latin typeface="Nekst Bold"/>
                <a:ea typeface="Nekst Bold"/>
                <a:cs typeface="Nekst Bold"/>
                <a:sym typeface="Nekst Bold"/>
              </a:defRPr>
            </a:lvl1pPr>
          </a:lstStyle>
          <a:p>
            <a:r>
              <a:rPr sz="3200" kern="0" dirty="0" err="1">
                <a:solidFill>
                  <a:schemeClr val="bg2">
                    <a:lumMod val="25000"/>
                  </a:schemeClr>
                </a:solidFill>
                <a:latin typeface="Nekst" panose="020B0604020202020204" charset="-52"/>
                <a:cs typeface="Calibri Light"/>
                <a:sym typeface="Calibri Light"/>
              </a:rPr>
              <a:t>Док-станции</a:t>
            </a:r>
            <a:endParaRPr sz="3200" kern="0" dirty="0">
              <a:solidFill>
                <a:schemeClr val="bg2">
                  <a:lumMod val="25000"/>
                </a:schemeClr>
              </a:solidFill>
              <a:latin typeface="Nekst" panose="020B0604020202020204" charset="-52"/>
              <a:cs typeface="Calibri Light"/>
              <a:sym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612185352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5834"/>
            <a:ext cx="12191999" cy="685800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2543" y="381527"/>
            <a:ext cx="2212928" cy="404513"/>
          </a:xfrm>
          <a:prstGeom prst="rect">
            <a:avLst/>
          </a:prstGeom>
        </p:spPr>
      </p:pic>
      <p:sp>
        <p:nvSpPr>
          <p:cNvPr id="36" name="Заголовок 1"/>
          <p:cNvSpPr txBox="1">
            <a:spLocks/>
          </p:cNvSpPr>
          <p:nvPr/>
        </p:nvSpPr>
        <p:spPr>
          <a:xfrm>
            <a:off x="7654972" y="1477648"/>
            <a:ext cx="3811300" cy="136708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</a:pPr>
            <a:r>
              <a:rPr lang="ru-RU" sz="1400" dirty="0">
                <a:solidFill>
                  <a:srgbClr val="C4515F"/>
                </a:solidFill>
                <a:latin typeface="Nekst "/>
              </a:rPr>
              <a:t>«</a:t>
            </a:r>
            <a:r>
              <a:rPr lang="ru-RU" sz="1400" dirty="0" err="1">
                <a:solidFill>
                  <a:srgbClr val="C4515F"/>
                </a:solidFill>
                <a:latin typeface="Nekst "/>
              </a:rPr>
              <a:t>Инферит</a:t>
            </a:r>
            <a:r>
              <a:rPr lang="ru-RU" sz="1400" dirty="0">
                <a:solidFill>
                  <a:srgbClr val="C4515F"/>
                </a:solidFill>
                <a:latin typeface="Nekst "/>
              </a:rPr>
              <a:t> Техника» </a:t>
            </a:r>
          </a:p>
          <a:p>
            <a:pPr algn="l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</a:pPr>
            <a:r>
              <a:rPr lang="ru-RU" sz="1400" dirty="0">
                <a:solidFill>
                  <a:srgbClr val="666666"/>
                </a:solidFill>
                <a:latin typeface="Nekst "/>
              </a:rPr>
              <a:t>российский вендор по производству компьютерной техники и серверного оборудования. 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7697568" y="2637785"/>
            <a:ext cx="3811300" cy="709866"/>
            <a:chOff x="6047076" y="4464717"/>
            <a:chExt cx="3811300" cy="709866"/>
          </a:xfrm>
        </p:grpSpPr>
        <p:sp>
          <p:nvSpPr>
            <p:cNvPr id="9" name="Заголовок 1"/>
            <p:cNvSpPr txBox="1">
              <a:spLocks/>
            </p:cNvSpPr>
            <p:nvPr/>
          </p:nvSpPr>
          <p:spPr>
            <a:xfrm>
              <a:off x="6047076" y="4464717"/>
              <a:ext cx="3811300" cy="354933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lvl="0" algn="l">
                <a:lnSpc>
                  <a:spcPct val="120000"/>
                </a:lnSpc>
                <a:spcBef>
                  <a:spcPts val="0"/>
                </a:spcBef>
                <a:buClr>
                  <a:srgbClr val="000000"/>
                </a:buClr>
                <a:buSzPts val="800"/>
              </a:pPr>
              <a:r>
                <a:rPr lang="ru-RU" sz="1800" dirty="0">
                  <a:solidFill>
                    <a:srgbClr val="C00000"/>
                  </a:solidFill>
                  <a:latin typeface="Nekst Bold" panose="00000800000000000000" pitchFamily="2" charset="-52"/>
                  <a:ea typeface="Varela"/>
                  <a:cs typeface="Varela"/>
                  <a:sym typeface="Varela"/>
                </a:rPr>
                <a:t>300 000</a:t>
              </a:r>
            </a:p>
          </p:txBody>
        </p:sp>
        <p:sp>
          <p:nvSpPr>
            <p:cNvPr id="10" name="Заголовок 1"/>
            <p:cNvSpPr txBox="1">
              <a:spLocks/>
            </p:cNvSpPr>
            <p:nvPr/>
          </p:nvSpPr>
          <p:spPr>
            <a:xfrm>
              <a:off x="6047076" y="4819650"/>
              <a:ext cx="3811300" cy="354933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lvl="0" algn="l">
                <a:lnSpc>
                  <a:spcPct val="120000"/>
                </a:lnSpc>
                <a:spcBef>
                  <a:spcPts val="0"/>
                </a:spcBef>
                <a:buClr>
                  <a:srgbClr val="000000"/>
                </a:buClr>
                <a:buSzPts val="800"/>
              </a:pPr>
              <a:r>
                <a:rPr lang="ru-RU" sz="1400" dirty="0">
                  <a:solidFill>
                    <a:srgbClr val="666666"/>
                  </a:solidFill>
                  <a:latin typeface="Nekst "/>
                  <a:ea typeface="Varela"/>
                  <a:cs typeface="Varela"/>
                  <a:sym typeface="Varela"/>
                </a:rPr>
                <a:t>Устройств ежегодно</a:t>
              </a: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7700312" y="3347651"/>
            <a:ext cx="3811300" cy="709866"/>
            <a:chOff x="6047076" y="4464717"/>
            <a:chExt cx="3811300" cy="709866"/>
          </a:xfrm>
        </p:grpSpPr>
        <p:sp>
          <p:nvSpPr>
            <p:cNvPr id="13" name="Заголовок 1"/>
            <p:cNvSpPr txBox="1">
              <a:spLocks/>
            </p:cNvSpPr>
            <p:nvPr/>
          </p:nvSpPr>
          <p:spPr>
            <a:xfrm>
              <a:off x="6047076" y="4464717"/>
              <a:ext cx="3811300" cy="354933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lvl="0" algn="l">
                <a:lnSpc>
                  <a:spcPct val="120000"/>
                </a:lnSpc>
                <a:spcBef>
                  <a:spcPts val="0"/>
                </a:spcBef>
                <a:buClr>
                  <a:srgbClr val="000000"/>
                </a:buClr>
                <a:buSzPts val="800"/>
              </a:pPr>
              <a:r>
                <a:rPr lang="ru-RU" sz="1800" dirty="0">
                  <a:solidFill>
                    <a:srgbClr val="C00000"/>
                  </a:solidFill>
                  <a:latin typeface="Nekst Bold" panose="00000800000000000000" pitchFamily="2" charset="-52"/>
                  <a:ea typeface="Varela"/>
                  <a:cs typeface="Varela"/>
                  <a:sym typeface="Varela"/>
                </a:rPr>
                <a:t>1 000+</a:t>
              </a:r>
            </a:p>
          </p:txBody>
        </p:sp>
        <p:sp>
          <p:nvSpPr>
            <p:cNvPr id="14" name="Заголовок 1"/>
            <p:cNvSpPr txBox="1">
              <a:spLocks/>
            </p:cNvSpPr>
            <p:nvPr/>
          </p:nvSpPr>
          <p:spPr>
            <a:xfrm>
              <a:off x="6047076" y="4819650"/>
              <a:ext cx="3811300" cy="354933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lvl="0" algn="l">
                <a:lnSpc>
                  <a:spcPct val="120000"/>
                </a:lnSpc>
                <a:spcBef>
                  <a:spcPts val="0"/>
                </a:spcBef>
                <a:buClr>
                  <a:srgbClr val="000000"/>
                </a:buClr>
                <a:buSzPts val="800"/>
              </a:pPr>
              <a:r>
                <a:rPr lang="ru-RU" sz="1400" dirty="0">
                  <a:solidFill>
                    <a:srgbClr val="666666"/>
                  </a:solidFill>
                  <a:latin typeface="Nekst "/>
                  <a:ea typeface="Varela"/>
                  <a:cs typeface="Varela"/>
                  <a:sym typeface="Varela"/>
                </a:rPr>
                <a:t>Клиентов</a:t>
              </a: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7697568" y="4115486"/>
            <a:ext cx="3811300" cy="709866"/>
            <a:chOff x="6047076" y="4464717"/>
            <a:chExt cx="3811300" cy="709866"/>
          </a:xfrm>
        </p:grpSpPr>
        <p:sp>
          <p:nvSpPr>
            <p:cNvPr id="17" name="Заголовок 1"/>
            <p:cNvSpPr txBox="1">
              <a:spLocks/>
            </p:cNvSpPr>
            <p:nvPr/>
          </p:nvSpPr>
          <p:spPr>
            <a:xfrm>
              <a:off x="6047076" y="4464717"/>
              <a:ext cx="3811300" cy="354933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lvl="0" algn="l">
                <a:lnSpc>
                  <a:spcPct val="120000"/>
                </a:lnSpc>
                <a:spcBef>
                  <a:spcPts val="0"/>
                </a:spcBef>
                <a:buClr>
                  <a:srgbClr val="000000"/>
                </a:buClr>
                <a:buSzPts val="800"/>
              </a:pPr>
              <a:r>
                <a:rPr lang="ru-RU" sz="1800" dirty="0">
                  <a:solidFill>
                    <a:srgbClr val="C00000"/>
                  </a:solidFill>
                  <a:latin typeface="Nekst Bold" panose="00000800000000000000" pitchFamily="2" charset="-52"/>
                  <a:ea typeface="Varela"/>
                  <a:cs typeface="Varela"/>
                  <a:sym typeface="Varela"/>
                </a:rPr>
                <a:t>5 000 М²</a:t>
              </a:r>
            </a:p>
          </p:txBody>
        </p:sp>
        <p:sp>
          <p:nvSpPr>
            <p:cNvPr id="18" name="Заголовок 1"/>
            <p:cNvSpPr txBox="1">
              <a:spLocks/>
            </p:cNvSpPr>
            <p:nvPr/>
          </p:nvSpPr>
          <p:spPr>
            <a:xfrm>
              <a:off x="6047076" y="4819650"/>
              <a:ext cx="3811300" cy="354933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lvl="0" algn="l">
                <a:lnSpc>
                  <a:spcPct val="120000"/>
                </a:lnSpc>
                <a:spcBef>
                  <a:spcPts val="0"/>
                </a:spcBef>
                <a:buClr>
                  <a:srgbClr val="000000"/>
                </a:buClr>
                <a:buSzPts val="800"/>
              </a:pPr>
              <a:r>
                <a:rPr lang="ru-RU" sz="1400" dirty="0">
                  <a:solidFill>
                    <a:srgbClr val="666666"/>
                  </a:solidFill>
                  <a:latin typeface="Nekst "/>
                  <a:ea typeface="Varela"/>
                  <a:cs typeface="Varela"/>
                  <a:sym typeface="Varela"/>
                </a:rPr>
                <a:t>Производство</a:t>
              </a:r>
            </a:p>
          </p:txBody>
        </p:sp>
      </p:grpSp>
      <p:sp>
        <p:nvSpPr>
          <p:cNvPr id="19" name="Заголовок 1"/>
          <p:cNvSpPr txBox="1">
            <a:spLocks/>
          </p:cNvSpPr>
          <p:nvPr/>
        </p:nvSpPr>
        <p:spPr>
          <a:xfrm>
            <a:off x="7729238" y="5093863"/>
            <a:ext cx="4540808" cy="104669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800"/>
            </a:pPr>
            <a:r>
              <a:rPr lang="ru-RU" sz="1200" dirty="0">
                <a:solidFill>
                  <a:srgbClr val="666666"/>
                </a:solidFill>
                <a:latin typeface="Nekst "/>
              </a:rPr>
              <a:t>Резидент особой экономической зоны «ИСТОК»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800"/>
            </a:pPr>
            <a:endParaRPr lang="ru-RU" sz="1200" dirty="0">
              <a:solidFill>
                <a:srgbClr val="666666"/>
              </a:solidFill>
              <a:latin typeface="Nekst "/>
              <a:ea typeface="Varela"/>
              <a:cs typeface="Varela"/>
              <a:sym typeface="Varela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800"/>
            </a:pPr>
            <a:r>
              <a:rPr lang="ru-RU" sz="1200" dirty="0">
                <a:solidFill>
                  <a:srgbClr val="666666"/>
                </a:solidFill>
                <a:latin typeface="Nekst "/>
                <a:ea typeface="Varela"/>
                <a:cs typeface="Varela"/>
                <a:sym typeface="Varela"/>
              </a:rPr>
              <a:t>Партнёр АНО развития радиоэлектронной отрасли «Консорциум «Вычислительная техника».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FB109F5-48C7-CF8E-10E8-DDF6B3046FD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871" y="636229"/>
            <a:ext cx="2115041" cy="105531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1D22CF6-E71A-41A5-9C88-519D967503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075" y="3257657"/>
            <a:ext cx="2782864" cy="357491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91418C8-D20D-40A3-A65F-E66A9C72C2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0633" y="243526"/>
            <a:ext cx="3633129" cy="212477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27923F6-C5F0-42AA-9895-B572F59A458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69973" y="3678061"/>
            <a:ext cx="3634216" cy="2725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3635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Заголовок 1"/>
          <p:cNvSpPr txBox="1"/>
          <p:nvPr/>
        </p:nvSpPr>
        <p:spPr>
          <a:xfrm>
            <a:off x="743108" y="4392343"/>
            <a:ext cx="5164397" cy="1406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 fontScale="92500" lnSpcReduction="10000"/>
          </a:bodyPr>
          <a:lstStyle>
            <a:lvl1pPr>
              <a:lnSpc>
                <a:spcPct val="90000"/>
              </a:lnSpc>
              <a:defRPr sz="7200">
                <a:solidFill>
                  <a:srgbClr val="FFFFFF"/>
                </a:solidFill>
                <a:latin typeface="Nekst Bold"/>
                <a:ea typeface="Nekst Bold"/>
                <a:cs typeface="Nekst Bold"/>
                <a:sym typeface="Nekst Bold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sym typeface="Nekst Bold"/>
              </a:rPr>
              <a:t>Решения </a:t>
            </a:r>
            <a:r>
              <a:rPr kumimoji="0" lang="ru-RU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sym typeface="Nekst Bold"/>
              </a:rPr>
              <a:t>Инферит</a:t>
            </a:r>
            <a:r>
              <a:rPr kumimoji="0" lang="ru-RU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sym typeface="Nekst Bold"/>
              </a:rPr>
              <a:t> в реестре</a:t>
            </a:r>
          </a:p>
          <a:p>
            <a:pPr marL="0" marR="0" lvl="0" indent="0" algn="l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sym typeface="Nekst Bold"/>
              </a:rPr>
              <a:t>Минпромторга</a:t>
            </a:r>
          </a:p>
        </p:txBody>
      </p:sp>
      <p:pic>
        <p:nvPicPr>
          <p:cNvPr id="6" name="1600x1600_ (2).png" descr="1600x1600_ (2).png">
            <a:extLst>
              <a:ext uri="{FF2B5EF4-FFF2-40B4-BE49-F238E27FC236}">
                <a16:creationId xmlns:a16="http://schemas.microsoft.com/office/drawing/2014/main" id="{7F1DD619-DDF9-4AD5-9415-E4D9A7FA7C6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132956" y="285780"/>
            <a:ext cx="4512036" cy="392424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8" name="1600x1600_INFERIT-Desktop_1.png" descr="1600x1600_INFERIT-Desktop_1.png">
            <a:extLst>
              <a:ext uri="{FF2B5EF4-FFF2-40B4-BE49-F238E27FC236}">
                <a16:creationId xmlns:a16="http://schemas.microsoft.com/office/drawing/2014/main" id="{64D805D2-D6AE-4F77-97D5-17BC06537A2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28661" y="1564325"/>
            <a:ext cx="2001054" cy="372935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60208622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10F400-1899-DBC8-C5F5-0CC4004D10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1600x1600_ (2) (1).png" descr="1600x1600_ (2) (1).png">
            <a:extLst>
              <a:ext uri="{FF2B5EF4-FFF2-40B4-BE49-F238E27FC236}">
                <a16:creationId xmlns:a16="http://schemas.microsoft.com/office/drawing/2014/main" id="{C0EE6CDC-BC80-41DD-AA05-134AC596DB7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13751" y="3470487"/>
            <a:ext cx="3065483" cy="266613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14" name="1600x1600_ (2) (1).png">
            <a:extLst>
              <a:ext uri="{FF2B5EF4-FFF2-40B4-BE49-F238E27FC236}">
                <a16:creationId xmlns:a16="http://schemas.microsoft.com/office/drawing/2014/main" id="{185BC984-64CD-4761-A2D4-426911B30C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6710" y="3017264"/>
            <a:ext cx="3515206" cy="351520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grpSp>
        <p:nvGrpSpPr>
          <p:cNvPr id="136" name="Группа 135">
            <a:extLst>
              <a:ext uri="{FF2B5EF4-FFF2-40B4-BE49-F238E27FC236}">
                <a16:creationId xmlns:a16="http://schemas.microsoft.com/office/drawing/2014/main" id="{94BED811-20F4-4727-89BD-917496984C20}"/>
              </a:ext>
            </a:extLst>
          </p:cNvPr>
          <p:cNvGrpSpPr/>
          <p:nvPr/>
        </p:nvGrpSpPr>
        <p:grpSpPr>
          <a:xfrm>
            <a:off x="959233" y="814855"/>
            <a:ext cx="1858714" cy="661211"/>
            <a:chOff x="712491" y="611654"/>
            <a:chExt cx="1858714" cy="661211"/>
          </a:xfrm>
        </p:grpSpPr>
        <p:sp>
          <p:nvSpPr>
            <p:cNvPr id="4" name="TextBox 6">
              <a:extLst>
                <a:ext uri="{FF2B5EF4-FFF2-40B4-BE49-F238E27FC236}">
                  <a16:creationId xmlns:a16="http://schemas.microsoft.com/office/drawing/2014/main" id="{BCEAFC3D-202C-4698-823B-67D44253B52D}"/>
                </a:ext>
              </a:extLst>
            </p:cNvPr>
            <p:cNvSpPr txBox="1"/>
            <p:nvPr/>
          </p:nvSpPr>
          <p:spPr>
            <a:xfrm>
              <a:off x="1138298" y="611654"/>
              <a:ext cx="1432907" cy="33855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>
              <a:spAutoFit/>
            </a:bodyPr>
            <a:lstStyle>
              <a:lvl1pPr>
                <a:defRPr sz="3600" spc="110">
                  <a:solidFill>
                    <a:srgbClr val="B82E46"/>
                  </a:solidFill>
                  <a:latin typeface="Nekst Bold"/>
                  <a:ea typeface="Nekst Bold"/>
                  <a:cs typeface="Nekst Bold"/>
                  <a:sym typeface="Nekst Bold"/>
                </a:defRPr>
              </a:lvl1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ekst Bold"/>
                  <a:sym typeface="Nekst Bold"/>
                </a:rPr>
                <a:t>Apex 23,8”</a:t>
              </a:r>
              <a:endPara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kst Bold"/>
                <a:sym typeface="Nekst Bold"/>
              </a:endParaRPr>
            </a:p>
          </p:txBody>
        </p:sp>
        <p:sp>
          <p:nvSpPr>
            <p:cNvPr id="125" name="TextBox 6">
              <a:extLst>
                <a:ext uri="{FF2B5EF4-FFF2-40B4-BE49-F238E27FC236}">
                  <a16:creationId xmlns:a16="http://schemas.microsoft.com/office/drawing/2014/main" id="{9CA2C2DB-80FD-4AD1-9A99-ED2308987372}"/>
                </a:ext>
              </a:extLst>
            </p:cNvPr>
            <p:cNvSpPr txBox="1"/>
            <p:nvPr/>
          </p:nvSpPr>
          <p:spPr>
            <a:xfrm>
              <a:off x="712491" y="995870"/>
              <a:ext cx="1612516" cy="27699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>
              <a:spAutoFit/>
            </a:bodyPr>
            <a:lstStyle>
              <a:lvl1pPr>
                <a:defRPr sz="3600" spc="110">
                  <a:solidFill>
                    <a:srgbClr val="B82E46"/>
                  </a:solidFill>
                  <a:latin typeface="Nekst Bold"/>
                  <a:ea typeface="Nekst Bold"/>
                  <a:cs typeface="Nekst Bold"/>
                  <a:sym typeface="Nekst Bold"/>
                </a:defRPr>
              </a:lvl1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ekst" panose="00000500000000000000" pitchFamily="2" charset="-52"/>
                  <a:sym typeface="Nekst Bold"/>
                </a:rPr>
                <a:t>Core i5 11400 16/512</a:t>
              </a: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kst" panose="00000500000000000000" pitchFamily="2" charset="-52"/>
                <a:sym typeface="Nekst Bold"/>
              </a:endParaRP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233ACFD0-983E-4634-99F9-3D29ADC93902}"/>
              </a:ext>
            </a:extLst>
          </p:cNvPr>
          <p:cNvGrpSpPr/>
          <p:nvPr/>
        </p:nvGrpSpPr>
        <p:grpSpPr>
          <a:xfrm>
            <a:off x="5838865" y="878826"/>
            <a:ext cx="1725457" cy="604860"/>
            <a:chOff x="614790" y="675625"/>
            <a:chExt cx="1725457" cy="604860"/>
          </a:xfrm>
        </p:grpSpPr>
        <p:sp>
          <p:nvSpPr>
            <p:cNvPr id="129" name="TextBox 6">
              <a:extLst>
                <a:ext uri="{FF2B5EF4-FFF2-40B4-BE49-F238E27FC236}">
                  <a16:creationId xmlns:a16="http://schemas.microsoft.com/office/drawing/2014/main" id="{BE836E25-FC9B-4B79-9E24-F218FAA6737F}"/>
                </a:ext>
              </a:extLst>
            </p:cNvPr>
            <p:cNvSpPr txBox="1"/>
            <p:nvPr/>
          </p:nvSpPr>
          <p:spPr>
            <a:xfrm>
              <a:off x="1183960" y="675625"/>
              <a:ext cx="1156287" cy="33855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>
              <a:spAutoFit/>
            </a:bodyPr>
            <a:lstStyle>
              <a:lvl1pPr>
                <a:defRPr sz="3600" spc="110">
                  <a:solidFill>
                    <a:srgbClr val="B82E46"/>
                  </a:solidFill>
                  <a:latin typeface="Nekst Bold"/>
                  <a:ea typeface="Nekst Bold"/>
                  <a:cs typeface="Nekst Bold"/>
                  <a:sym typeface="Nekst Bold"/>
                </a:defRPr>
              </a:lvl1pPr>
            </a:lstStyle>
            <a:p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ekst Bold"/>
                  <a:sym typeface="Nekst Bold"/>
                </a:rPr>
                <a:t>Apex 2</a:t>
              </a:r>
              <a:r>
                <a:rPr kumimoji="0" lang="ru-RU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ekst Bold"/>
                  <a:sym typeface="Nekst Bold"/>
                </a:rPr>
                <a:t>7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ekst Bold"/>
                  <a:sym typeface="Nekst Bold"/>
                </a:rPr>
                <a:t>”</a:t>
              </a:r>
              <a:endPara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kst Bold"/>
                <a:sym typeface="Nekst Bold"/>
              </a:endParaRPr>
            </a:p>
          </p:txBody>
        </p:sp>
        <p:sp>
          <p:nvSpPr>
            <p:cNvPr id="131" name="TextBox 6">
              <a:extLst>
                <a:ext uri="{FF2B5EF4-FFF2-40B4-BE49-F238E27FC236}">
                  <a16:creationId xmlns:a16="http://schemas.microsoft.com/office/drawing/2014/main" id="{900E9700-487D-4699-BF00-799382DD862C}"/>
                </a:ext>
              </a:extLst>
            </p:cNvPr>
            <p:cNvSpPr txBox="1"/>
            <p:nvPr/>
          </p:nvSpPr>
          <p:spPr>
            <a:xfrm>
              <a:off x="614790" y="1003490"/>
              <a:ext cx="1710217" cy="27699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>
              <a:spAutoFit/>
            </a:bodyPr>
            <a:lstStyle>
              <a:lvl1pPr>
                <a:defRPr sz="3600" spc="110">
                  <a:solidFill>
                    <a:srgbClr val="B82E46"/>
                  </a:solidFill>
                  <a:latin typeface="Nekst Bold"/>
                  <a:ea typeface="Nekst Bold"/>
                  <a:cs typeface="Nekst Bold"/>
                  <a:sym typeface="Nekst Bold"/>
                </a:defRPr>
              </a:lvl1pPr>
            </a:lstStyle>
            <a:p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ekst" panose="00000500000000000000" pitchFamily="2" charset="-52"/>
                  <a:sym typeface="Nekst Bold"/>
                </a:rPr>
                <a:t>Core i5-10505 8/256</a:t>
              </a: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kst" panose="00000500000000000000" pitchFamily="2" charset="-52"/>
                <a:sym typeface="Nekst Bold"/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A9F38F9C-D497-464E-A1D4-EF353441001F}"/>
              </a:ext>
            </a:extLst>
          </p:cNvPr>
          <p:cNvGrpSpPr/>
          <p:nvPr/>
        </p:nvGrpSpPr>
        <p:grpSpPr>
          <a:xfrm>
            <a:off x="930631" y="3717438"/>
            <a:ext cx="1627756" cy="604860"/>
            <a:chOff x="712491" y="675625"/>
            <a:chExt cx="1627756" cy="604860"/>
          </a:xfrm>
        </p:grpSpPr>
        <p:sp>
          <p:nvSpPr>
            <p:cNvPr id="138" name="TextBox 6">
              <a:extLst>
                <a:ext uri="{FF2B5EF4-FFF2-40B4-BE49-F238E27FC236}">
                  <a16:creationId xmlns:a16="http://schemas.microsoft.com/office/drawing/2014/main" id="{44D7A48E-9AC6-4352-8DEF-EAFADC172FD1}"/>
                </a:ext>
              </a:extLst>
            </p:cNvPr>
            <p:cNvSpPr txBox="1"/>
            <p:nvPr/>
          </p:nvSpPr>
          <p:spPr>
            <a:xfrm>
              <a:off x="895192" y="675625"/>
              <a:ext cx="1445055" cy="33855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>
              <a:spAutoFit/>
            </a:bodyPr>
            <a:lstStyle>
              <a:lvl1pPr>
                <a:defRPr sz="3600" spc="110">
                  <a:solidFill>
                    <a:srgbClr val="B82E46"/>
                  </a:solidFill>
                  <a:latin typeface="Nekst Bold"/>
                  <a:ea typeface="Nekst Bold"/>
                  <a:cs typeface="Nekst Bold"/>
                  <a:sym typeface="Nekst Bold"/>
                </a:defRPr>
              </a:lvl1pPr>
            </a:lstStyle>
            <a:p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11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ekst Bold"/>
                  <a:sym typeface="Nekst Bold"/>
                </a:rPr>
                <a:t>Versa 23,8”</a:t>
              </a:r>
              <a:endParaRPr kumimoji="0" lang="en-US" sz="1050" b="0" i="0" u="none" strike="noStrike" kern="0" cap="none" spc="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kst Bold"/>
                <a:sym typeface="Nekst Bold"/>
              </a:endParaRPr>
            </a:p>
          </p:txBody>
        </p:sp>
        <p:sp>
          <p:nvSpPr>
            <p:cNvPr id="140" name="TextBox 6">
              <a:extLst>
                <a:ext uri="{FF2B5EF4-FFF2-40B4-BE49-F238E27FC236}">
                  <a16:creationId xmlns:a16="http://schemas.microsoft.com/office/drawing/2014/main" id="{8701F2E1-AC91-4337-B702-DB926BC09D22}"/>
                </a:ext>
              </a:extLst>
            </p:cNvPr>
            <p:cNvSpPr txBox="1"/>
            <p:nvPr/>
          </p:nvSpPr>
          <p:spPr>
            <a:xfrm>
              <a:off x="712491" y="1003490"/>
              <a:ext cx="1612516" cy="27699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>
              <a:spAutoFit/>
            </a:bodyPr>
            <a:lstStyle>
              <a:lvl1pPr>
                <a:defRPr sz="3600" spc="110">
                  <a:solidFill>
                    <a:srgbClr val="B82E46"/>
                  </a:solidFill>
                  <a:latin typeface="Nekst Bold"/>
                  <a:ea typeface="Nekst Bold"/>
                  <a:cs typeface="Nekst Bold"/>
                  <a:sym typeface="Nekst Bold"/>
                </a:defRPr>
              </a:lvl1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ekst" panose="00000500000000000000" pitchFamily="2" charset="-52"/>
                  <a:sym typeface="Nekst Bold"/>
                </a:rPr>
                <a:t>Core i5 11400 8/256</a:t>
              </a: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kst" panose="00000500000000000000" pitchFamily="2" charset="-52"/>
                <a:sym typeface="Nekst Bold"/>
              </a:endParaRPr>
            </a:p>
          </p:txBody>
        </p:sp>
      </p:grpSp>
      <p:grpSp>
        <p:nvGrpSpPr>
          <p:cNvPr id="145" name="Группа 144">
            <a:extLst>
              <a:ext uri="{FF2B5EF4-FFF2-40B4-BE49-F238E27FC236}">
                <a16:creationId xmlns:a16="http://schemas.microsoft.com/office/drawing/2014/main" id="{78032EAE-241B-4F98-B75C-317ABCB88D19}"/>
              </a:ext>
            </a:extLst>
          </p:cNvPr>
          <p:cNvGrpSpPr/>
          <p:nvPr/>
        </p:nvGrpSpPr>
        <p:grpSpPr>
          <a:xfrm>
            <a:off x="5936566" y="3718133"/>
            <a:ext cx="1627756" cy="604860"/>
            <a:chOff x="712491" y="675625"/>
            <a:chExt cx="1627756" cy="604860"/>
          </a:xfrm>
        </p:grpSpPr>
        <p:sp>
          <p:nvSpPr>
            <p:cNvPr id="146" name="TextBox 6">
              <a:extLst>
                <a:ext uri="{FF2B5EF4-FFF2-40B4-BE49-F238E27FC236}">
                  <a16:creationId xmlns:a16="http://schemas.microsoft.com/office/drawing/2014/main" id="{FB8EAB91-32D2-48E9-815A-B00D68A50A1A}"/>
                </a:ext>
              </a:extLst>
            </p:cNvPr>
            <p:cNvSpPr txBox="1"/>
            <p:nvPr/>
          </p:nvSpPr>
          <p:spPr>
            <a:xfrm>
              <a:off x="895192" y="675625"/>
              <a:ext cx="1445055" cy="33855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>
              <a:spAutoFit/>
            </a:bodyPr>
            <a:lstStyle>
              <a:lvl1pPr>
                <a:defRPr sz="3600" spc="110">
                  <a:solidFill>
                    <a:srgbClr val="B82E46"/>
                  </a:solidFill>
                  <a:latin typeface="Nekst Bold"/>
                  <a:ea typeface="Nekst Bold"/>
                  <a:cs typeface="Nekst Bold"/>
                  <a:sym typeface="Nekst Bold"/>
                </a:defRPr>
              </a:lvl1pPr>
            </a:lstStyle>
            <a:p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11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ekst Bold"/>
                  <a:sym typeface="Nekst Bold"/>
                </a:rPr>
                <a:t>Versa 2</a:t>
              </a:r>
              <a:r>
                <a:rPr kumimoji="0" lang="ru-RU" sz="1600" b="0" i="0" u="none" strike="noStrike" kern="0" cap="none" spc="11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ekst Bold"/>
                  <a:sym typeface="Nekst Bold"/>
                </a:rPr>
                <a:t>7</a:t>
              </a:r>
              <a:r>
                <a:rPr kumimoji="0" lang="en-US" sz="1600" b="0" i="0" u="none" strike="noStrike" kern="0" cap="none" spc="11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ekst Bold"/>
                  <a:sym typeface="Nekst Bold"/>
                </a:rPr>
                <a:t>”</a:t>
              </a:r>
              <a:endParaRPr kumimoji="0" lang="en-US" sz="1050" b="0" i="0" u="none" strike="noStrike" kern="0" cap="none" spc="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kst Bold"/>
                <a:sym typeface="Nekst Bold"/>
              </a:endParaRPr>
            </a:p>
          </p:txBody>
        </p:sp>
        <p:sp>
          <p:nvSpPr>
            <p:cNvPr id="148" name="TextBox 6">
              <a:extLst>
                <a:ext uri="{FF2B5EF4-FFF2-40B4-BE49-F238E27FC236}">
                  <a16:creationId xmlns:a16="http://schemas.microsoft.com/office/drawing/2014/main" id="{A401DCFA-CF6D-42CE-AA85-A295A2764B66}"/>
                </a:ext>
              </a:extLst>
            </p:cNvPr>
            <p:cNvSpPr txBox="1"/>
            <p:nvPr/>
          </p:nvSpPr>
          <p:spPr>
            <a:xfrm>
              <a:off x="712491" y="1003490"/>
              <a:ext cx="1612516" cy="27699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>
              <a:spAutoFit/>
            </a:bodyPr>
            <a:lstStyle>
              <a:lvl1pPr>
                <a:defRPr sz="3600" spc="110">
                  <a:solidFill>
                    <a:srgbClr val="B82E46"/>
                  </a:solidFill>
                  <a:latin typeface="Nekst Bold"/>
                  <a:ea typeface="Nekst Bold"/>
                  <a:cs typeface="Nekst Bold"/>
                  <a:sym typeface="Nekst Bold"/>
                </a:defRPr>
              </a:lvl1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ekst" panose="00000500000000000000" pitchFamily="2" charset="-52"/>
                  <a:sym typeface="Nekst Bold"/>
                </a:rPr>
                <a:t>Core i5 12400 8/256</a:t>
              </a: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kst" panose="00000500000000000000" pitchFamily="2" charset="-52"/>
                <a:sym typeface="Nekst Bold"/>
              </a:endParaRPr>
            </a:p>
          </p:txBody>
        </p:sp>
      </p:grpSp>
      <p:sp>
        <p:nvSpPr>
          <p:cNvPr id="156" name="TextBox 6">
            <a:extLst>
              <a:ext uri="{FF2B5EF4-FFF2-40B4-BE49-F238E27FC236}">
                <a16:creationId xmlns:a16="http://schemas.microsoft.com/office/drawing/2014/main" id="{4E554348-93A4-4272-89FC-9074A3A6C1EE}"/>
              </a:ext>
            </a:extLst>
          </p:cNvPr>
          <p:cNvSpPr txBox="1"/>
          <p:nvPr/>
        </p:nvSpPr>
        <p:spPr>
          <a:xfrm>
            <a:off x="5936566" y="4400574"/>
            <a:ext cx="1612516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3600" spc="110">
                <a:solidFill>
                  <a:srgbClr val="B82E46"/>
                </a:solidFill>
                <a:latin typeface="Nekst Bold"/>
                <a:ea typeface="Nekst Bold"/>
                <a:cs typeface="Nekst Bold"/>
                <a:sym typeface="Nekst Bold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kst" panose="00000500000000000000" pitchFamily="2" charset="-52"/>
                <a:sym typeface="Nekst Bold"/>
              </a:rPr>
              <a:t>Core i5 12400 16/512</a:t>
            </a: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kst" panose="00000500000000000000" pitchFamily="2" charset="-52"/>
              <a:sym typeface="Nekst Bold"/>
            </a:endParaRPr>
          </a:p>
        </p:txBody>
      </p:sp>
      <p:sp>
        <p:nvSpPr>
          <p:cNvPr id="163" name="TextBox 6">
            <a:extLst>
              <a:ext uri="{FF2B5EF4-FFF2-40B4-BE49-F238E27FC236}">
                <a16:creationId xmlns:a16="http://schemas.microsoft.com/office/drawing/2014/main" id="{DC277D82-07B3-48A8-B01A-AA3088626BB6}"/>
              </a:ext>
            </a:extLst>
          </p:cNvPr>
          <p:cNvSpPr txBox="1"/>
          <p:nvPr/>
        </p:nvSpPr>
        <p:spPr>
          <a:xfrm>
            <a:off x="1007284" y="4400574"/>
            <a:ext cx="1612516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3600" spc="110">
                <a:solidFill>
                  <a:srgbClr val="B82E46"/>
                </a:solidFill>
                <a:latin typeface="Nekst Bold"/>
                <a:ea typeface="Nekst Bold"/>
                <a:cs typeface="Nekst Bold"/>
                <a:sym typeface="Nekst Bold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kst" panose="00000500000000000000" pitchFamily="2" charset="-52"/>
                <a:sym typeface="Nekst Bold"/>
              </a:rPr>
              <a:t>Core i5 11400 16/512</a:t>
            </a: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kst" panose="00000500000000000000" pitchFamily="2" charset="-52"/>
              <a:sym typeface="Nekst Bold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C6E4F9E-00DC-430B-B721-62FF391678AA}"/>
              </a:ext>
            </a:extLst>
          </p:cNvPr>
          <p:cNvSpPr txBox="1"/>
          <p:nvPr/>
        </p:nvSpPr>
        <p:spPr>
          <a:xfrm>
            <a:off x="3965836" y="431398"/>
            <a:ext cx="4306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200" b="1" dirty="0">
              <a:solidFill>
                <a:schemeClr val="accent5"/>
              </a:solidFill>
            </a:endParaRPr>
          </a:p>
          <a:p>
            <a:r>
              <a:rPr lang="ru-RU" sz="1200" b="1" dirty="0">
                <a:solidFill>
                  <a:schemeClr val="accent5"/>
                </a:solidFill>
              </a:rPr>
              <a:t>запись № 5604\3\2023 -23,8</a:t>
            </a:r>
            <a:r>
              <a:rPr lang="en-US" sz="1200" b="1" dirty="0">
                <a:solidFill>
                  <a:schemeClr val="accent5"/>
                </a:solidFill>
              </a:rPr>
              <a:t>” /</a:t>
            </a:r>
            <a:r>
              <a:rPr lang="ru-RU" sz="1200" b="1" dirty="0">
                <a:solidFill>
                  <a:schemeClr val="accent5"/>
                </a:solidFill>
              </a:rPr>
              <a:t>№ 5604\1\2023 -27</a:t>
            </a:r>
            <a:r>
              <a:rPr lang="en-US" sz="1200" b="1" dirty="0">
                <a:solidFill>
                  <a:schemeClr val="accent5"/>
                </a:solidFill>
              </a:rPr>
              <a:t>”</a:t>
            </a:r>
            <a:endParaRPr lang="ru-RU" sz="1200" b="1" dirty="0">
              <a:solidFill>
                <a:schemeClr val="accent5"/>
              </a:solidFill>
            </a:endParaRPr>
          </a:p>
        </p:txBody>
      </p: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E5BC5474-FA77-4BC0-8F17-EA75F1CA5DA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9274" y="814855"/>
            <a:ext cx="3230448" cy="3230448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E516B563-D0CF-4C4B-B5A8-26BDBB84B22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0050" y="1007315"/>
            <a:ext cx="2666133" cy="2666133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191C70DB-268A-47AC-8841-EE0593635204}"/>
              </a:ext>
            </a:extLst>
          </p:cNvPr>
          <p:cNvSpPr txBox="1"/>
          <p:nvPr/>
        </p:nvSpPr>
        <p:spPr>
          <a:xfrm>
            <a:off x="4581507" y="6108488"/>
            <a:ext cx="44029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accent5"/>
                </a:solidFill>
              </a:rPr>
              <a:t>запись № 5604\</a:t>
            </a:r>
            <a:r>
              <a:rPr lang="en-US" sz="1200" b="1" dirty="0">
                <a:solidFill>
                  <a:schemeClr val="accent5"/>
                </a:solidFill>
              </a:rPr>
              <a:t>2</a:t>
            </a:r>
            <a:r>
              <a:rPr lang="ru-RU" sz="1200" b="1" dirty="0">
                <a:solidFill>
                  <a:schemeClr val="accent5"/>
                </a:solidFill>
              </a:rPr>
              <a:t>\2023 -23,8</a:t>
            </a:r>
            <a:r>
              <a:rPr lang="en-US" sz="1200" b="1" dirty="0">
                <a:solidFill>
                  <a:schemeClr val="accent5"/>
                </a:solidFill>
              </a:rPr>
              <a:t>” /</a:t>
            </a:r>
            <a:r>
              <a:rPr lang="ru-RU" sz="1200" b="1" dirty="0">
                <a:solidFill>
                  <a:schemeClr val="accent5"/>
                </a:solidFill>
              </a:rPr>
              <a:t>№ 5604\</a:t>
            </a:r>
            <a:r>
              <a:rPr lang="en-US" sz="1200" b="1" dirty="0">
                <a:solidFill>
                  <a:schemeClr val="accent5"/>
                </a:solidFill>
              </a:rPr>
              <a:t>4</a:t>
            </a:r>
            <a:r>
              <a:rPr lang="ru-RU" sz="1200" b="1" dirty="0">
                <a:solidFill>
                  <a:schemeClr val="accent5"/>
                </a:solidFill>
              </a:rPr>
              <a:t>\2023 -27</a:t>
            </a:r>
            <a:r>
              <a:rPr lang="en-US" sz="1200" b="1" dirty="0">
                <a:solidFill>
                  <a:schemeClr val="accent5"/>
                </a:solidFill>
              </a:rPr>
              <a:t>”</a:t>
            </a:r>
            <a:endParaRPr lang="ru-RU" sz="1200" b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327687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10F400-1899-DBC8-C5F5-0CC4004D10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600x1600_INFERIT-Desktop_1.png" descr="1600x1600_INFERIT-Desktop_1.png">
            <a:extLst>
              <a:ext uri="{FF2B5EF4-FFF2-40B4-BE49-F238E27FC236}">
                <a16:creationId xmlns:a16="http://schemas.microsoft.com/office/drawing/2014/main" id="{2396FAE0-D1F2-4EDC-B38B-7C1543E8572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00401" y="2141893"/>
            <a:ext cx="1457906" cy="271708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mage_2023-10-17_13-16-50.png" descr="image_2023-10-17_13-16-50.png">
            <a:extLst>
              <a:ext uri="{FF2B5EF4-FFF2-40B4-BE49-F238E27FC236}">
                <a16:creationId xmlns:a16="http://schemas.microsoft.com/office/drawing/2014/main" id="{ACC788A6-422E-42E0-85AB-DDB89B5420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6298"/>
          <a:stretch/>
        </p:blipFill>
        <p:spPr>
          <a:xfrm>
            <a:off x="6203241" y="2228955"/>
            <a:ext cx="1027429" cy="2651459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micro copy (2).png" descr="micro copy (2).png">
            <a:extLst>
              <a:ext uri="{FF2B5EF4-FFF2-40B4-BE49-F238E27FC236}">
                <a16:creationId xmlns:a16="http://schemas.microsoft.com/office/drawing/2014/main" id="{204BBE68-E23F-47CC-88D8-C06C71F1FB8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400" r="15312" b="3603"/>
          <a:stretch/>
        </p:blipFill>
        <p:spPr>
          <a:xfrm>
            <a:off x="10041921" y="2774758"/>
            <a:ext cx="574039" cy="2049645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extBox 6">
            <a:extLst>
              <a:ext uri="{FF2B5EF4-FFF2-40B4-BE49-F238E27FC236}">
                <a16:creationId xmlns:a16="http://schemas.microsoft.com/office/drawing/2014/main" id="{57DFF92A-4CC2-4101-9A0A-977338E91490}"/>
              </a:ext>
            </a:extLst>
          </p:cNvPr>
          <p:cNvSpPr txBox="1"/>
          <p:nvPr/>
        </p:nvSpPr>
        <p:spPr>
          <a:xfrm>
            <a:off x="845406" y="2283281"/>
            <a:ext cx="1824788" cy="338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3600" spc="110">
                <a:solidFill>
                  <a:srgbClr val="B82E46"/>
                </a:solidFill>
                <a:latin typeface="Nekst Bold"/>
                <a:ea typeface="Nekst Bold"/>
                <a:cs typeface="Nekst Bold"/>
                <a:sym typeface="Nekst Bold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1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kst Bold"/>
                <a:sym typeface="Nekst Bold"/>
              </a:rPr>
              <a:t>Inferit</a:t>
            </a:r>
            <a:r>
              <a:rPr kumimoji="0" lang="en-US" sz="1600" b="0" i="0" u="none" strike="noStrike" kern="0" cap="none" spc="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kst Bold"/>
                <a:sym typeface="Nekst Bold"/>
              </a:rPr>
              <a:t> Desktop</a:t>
            </a:r>
          </a:p>
        </p:txBody>
      </p:sp>
      <p:sp>
        <p:nvSpPr>
          <p:cNvPr id="17" name="TextBox 6">
            <a:extLst>
              <a:ext uri="{FF2B5EF4-FFF2-40B4-BE49-F238E27FC236}">
                <a16:creationId xmlns:a16="http://schemas.microsoft.com/office/drawing/2014/main" id="{D58E2508-ED21-4A25-9668-93536E52F4BA}"/>
              </a:ext>
            </a:extLst>
          </p:cNvPr>
          <p:cNvSpPr txBox="1"/>
          <p:nvPr/>
        </p:nvSpPr>
        <p:spPr>
          <a:xfrm>
            <a:off x="4977782" y="2290168"/>
            <a:ext cx="1364818" cy="338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3600" spc="110">
                <a:solidFill>
                  <a:srgbClr val="B82E46"/>
                </a:solidFill>
                <a:latin typeface="Nekst Bold"/>
                <a:ea typeface="Nekst Bold"/>
                <a:cs typeface="Nekst Bold"/>
                <a:sym typeface="Nekst Bold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1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kst Bold"/>
                <a:sym typeface="Nekst Bold"/>
              </a:rPr>
              <a:t>Inferit</a:t>
            </a:r>
            <a:r>
              <a:rPr kumimoji="0" lang="en-US" sz="1600" b="0" i="0" u="none" strike="noStrike" kern="0" cap="none" spc="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kst Bold"/>
                <a:sym typeface="Nekst Bold"/>
              </a:rPr>
              <a:t> Slim</a:t>
            </a:r>
          </a:p>
        </p:txBody>
      </p:sp>
      <p:sp>
        <p:nvSpPr>
          <p:cNvPr id="36" name="TextBox 6">
            <a:extLst>
              <a:ext uri="{FF2B5EF4-FFF2-40B4-BE49-F238E27FC236}">
                <a16:creationId xmlns:a16="http://schemas.microsoft.com/office/drawing/2014/main" id="{1A8338EC-1993-4932-9A11-B421DD07ACDE}"/>
              </a:ext>
            </a:extLst>
          </p:cNvPr>
          <p:cNvSpPr txBox="1"/>
          <p:nvPr/>
        </p:nvSpPr>
        <p:spPr>
          <a:xfrm>
            <a:off x="8434203" y="2450280"/>
            <a:ext cx="1501859" cy="338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3600" spc="110">
                <a:solidFill>
                  <a:srgbClr val="B82E46"/>
                </a:solidFill>
                <a:latin typeface="Nekst Bold"/>
                <a:ea typeface="Nekst Bold"/>
                <a:cs typeface="Nekst Bold"/>
                <a:sym typeface="Nekst Bold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1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kst Bold"/>
                <a:sym typeface="Nekst Bold"/>
              </a:rPr>
              <a:t>Inferit</a:t>
            </a:r>
            <a:r>
              <a:rPr kumimoji="0" lang="en-US" sz="1600" b="0" i="0" u="none" strike="noStrike" kern="0" cap="none" spc="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kst Bold"/>
                <a:sym typeface="Nekst Bold"/>
              </a:rPr>
              <a:t> Micro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E46F67E-6659-4F1F-958A-F5BCBC9C6051}"/>
              </a:ext>
            </a:extLst>
          </p:cNvPr>
          <p:cNvSpPr txBox="1"/>
          <p:nvPr/>
        </p:nvSpPr>
        <p:spPr>
          <a:xfrm>
            <a:off x="2699324" y="1551578"/>
            <a:ext cx="20496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>
                <a:solidFill>
                  <a:schemeClr val="accent5"/>
                </a:solidFill>
              </a:rPr>
              <a:t>Запись</a:t>
            </a:r>
          </a:p>
          <a:p>
            <a:r>
              <a:rPr lang="ru-RU" sz="1600" b="1">
                <a:solidFill>
                  <a:schemeClr val="accent5"/>
                </a:solidFill>
              </a:rPr>
              <a:t> </a:t>
            </a:r>
            <a:r>
              <a:rPr lang="ru-RU" sz="1600" b="1" dirty="0">
                <a:solidFill>
                  <a:schemeClr val="accent5"/>
                </a:solidFill>
              </a:rPr>
              <a:t>№ 5222\2\2023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E9B96DA-536F-4A2B-B61A-FE35F2888C74}"/>
              </a:ext>
            </a:extLst>
          </p:cNvPr>
          <p:cNvSpPr txBox="1"/>
          <p:nvPr/>
        </p:nvSpPr>
        <p:spPr>
          <a:xfrm>
            <a:off x="6203241" y="1551579"/>
            <a:ext cx="19515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5"/>
                </a:solidFill>
              </a:rPr>
              <a:t>запись</a:t>
            </a:r>
          </a:p>
          <a:p>
            <a:r>
              <a:rPr lang="ru-RU" sz="1600" b="1" dirty="0">
                <a:solidFill>
                  <a:schemeClr val="accent5"/>
                </a:solidFill>
              </a:rPr>
              <a:t> № 5222\1\2023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57BF5D4-C922-444F-B940-8D6A9178A299}"/>
              </a:ext>
            </a:extLst>
          </p:cNvPr>
          <p:cNvSpPr txBox="1"/>
          <p:nvPr/>
        </p:nvSpPr>
        <p:spPr>
          <a:xfrm>
            <a:off x="9492676" y="1760165"/>
            <a:ext cx="18265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5"/>
                </a:solidFill>
              </a:rPr>
              <a:t>запись</a:t>
            </a:r>
            <a:endParaRPr lang="en-US" sz="1600" b="1" dirty="0">
              <a:solidFill>
                <a:schemeClr val="accent5"/>
              </a:solidFill>
            </a:endParaRPr>
          </a:p>
          <a:p>
            <a:r>
              <a:rPr lang="ru-RU" sz="1600" b="1" dirty="0">
                <a:solidFill>
                  <a:schemeClr val="accent5"/>
                </a:solidFill>
              </a:rPr>
              <a:t> № 5222\3\2023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98CC30E-318B-4A10-91D1-0363EFB66A15}"/>
              </a:ext>
            </a:extLst>
          </p:cNvPr>
          <p:cNvSpPr txBox="1"/>
          <p:nvPr/>
        </p:nvSpPr>
        <p:spPr>
          <a:xfrm>
            <a:off x="2480623" y="5154818"/>
            <a:ext cx="226836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" sz="1200" dirty="0">
                <a:latin typeface="Proxima Nova Rg" panose="02000506030000020004" pitchFamily="2" charset="0"/>
              </a:rPr>
              <a:t>LGA1200, LGA1700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" sz="1200" dirty="0">
                <a:latin typeface="Proxima Nova Rg" panose="02000506030000020004" pitchFamily="2" charset="0"/>
              </a:rPr>
              <a:t>DDR4/ DDR5 DIMM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" sz="1200" dirty="0">
                <a:latin typeface="Proxima Nova Rg" panose="02000506030000020004" pitchFamily="2" charset="0"/>
              </a:rPr>
              <a:t>SSD 2.5/ m2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" sz="1200" dirty="0">
                <a:latin typeface="Proxima Nova Rg" panose="02000506030000020004" pitchFamily="2" charset="0"/>
              </a:rPr>
              <a:t>HDD 3.5" SATA3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" sz="1200" dirty="0">
                <a:latin typeface="Proxima Nova Rg" panose="02000506030000020004" pitchFamily="2" charset="0"/>
              </a:rPr>
              <a:t>GeForce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" sz="1200" dirty="0">
              <a:latin typeface="Proxima Nova Rg" panose="02000506030000020004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FFD35B9-EBDC-4471-8535-5CDC81D6FBDB}"/>
              </a:ext>
            </a:extLst>
          </p:cNvPr>
          <p:cNvSpPr txBox="1"/>
          <p:nvPr/>
        </p:nvSpPr>
        <p:spPr>
          <a:xfrm>
            <a:off x="5660191" y="5154818"/>
            <a:ext cx="232918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" sz="1200" dirty="0">
                <a:latin typeface="Proxima Nova Rg" panose="02000506030000020004" pitchFamily="2" charset="0"/>
              </a:rPr>
              <a:t> LGA1200, LGA1700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" sz="1200" dirty="0">
                <a:latin typeface="Proxima Nova Rg" panose="02000506030000020004" pitchFamily="2" charset="0"/>
              </a:rPr>
              <a:t>DDR4/ DDR5 DIMM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" sz="1200" dirty="0">
                <a:latin typeface="Proxima Nova Rg" panose="02000506030000020004" pitchFamily="2" charset="0"/>
              </a:rPr>
              <a:t>SSD 2.5/ m2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" sz="1200" dirty="0">
                <a:latin typeface="Proxima Nova Rg" panose="02000506030000020004" pitchFamily="2" charset="0"/>
              </a:rPr>
              <a:t>HDD 3.5" SATA3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" sz="1200" dirty="0">
                <a:latin typeface="Proxima Nova Rg" panose="02000506030000020004" pitchFamily="2" charset="0"/>
              </a:rPr>
              <a:t>GeForce Low Profile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7F5AEA2-FF69-46E1-9FB8-3BC5916413D2}"/>
              </a:ext>
            </a:extLst>
          </p:cNvPr>
          <p:cNvSpPr txBox="1"/>
          <p:nvPr/>
        </p:nvSpPr>
        <p:spPr>
          <a:xfrm>
            <a:off x="9338607" y="5164494"/>
            <a:ext cx="198066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" sz="1200" dirty="0">
                <a:latin typeface="Proxima Nova Rg" panose="02000506030000020004" pitchFamily="2" charset="0"/>
              </a:rPr>
              <a:t>LGA1200, LGA1700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" sz="1200" dirty="0">
                <a:latin typeface="Proxima Nova Rg" panose="02000506030000020004" pitchFamily="2" charset="0"/>
              </a:rPr>
              <a:t>DDR4/ DDR5 (DIMM/ SO-DIMM)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" sz="1200" dirty="0">
                <a:latin typeface="Proxima Nova Rg" panose="02000506030000020004" pitchFamily="2" charset="0"/>
              </a:rPr>
              <a:t>SSD 2.5/ m2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" sz="1200" dirty="0">
                <a:latin typeface="Proxima Nova Rg" panose="02000506030000020004" pitchFamily="2" charset="0"/>
              </a:rPr>
              <a:t>HDD 2.5" SATA3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" sz="1200" dirty="0">
              <a:latin typeface="Proxima Nova Rg" panose="02000506030000020004" pitchFamily="2" charset="0"/>
            </a:endParaRPr>
          </a:p>
        </p:txBody>
      </p:sp>
      <p:sp>
        <p:nvSpPr>
          <p:cNvPr id="2" name="AutoShape 2" descr="https://tdborok.ru/upload/resize_cache/webp/upload/iblock/b58/y2dith035sj0220y9h8omcce4siaegal.webp">
            <a:extLst>
              <a:ext uri="{FF2B5EF4-FFF2-40B4-BE49-F238E27FC236}">
                <a16:creationId xmlns:a16="http://schemas.microsoft.com/office/drawing/2014/main" id="{3D9CC54D-E9B6-4504-8755-3EFECF12B94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4506414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E09D012-F999-4435-A43F-AA51F5525631}"/>
              </a:ext>
            </a:extLst>
          </p:cNvPr>
          <p:cNvSpPr txBox="1"/>
          <p:nvPr/>
        </p:nvSpPr>
        <p:spPr>
          <a:xfrm>
            <a:off x="748051" y="291231"/>
            <a:ext cx="99645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BA2E48"/>
                </a:solidFill>
                <a:latin typeface="Nekst" panose="020B0604020202020204" charset="-52"/>
              </a:rPr>
              <a:t>Road Map </a:t>
            </a:r>
            <a:r>
              <a:rPr lang="ru-RU" sz="3200" b="1" dirty="0">
                <a:solidFill>
                  <a:srgbClr val="BA2E48"/>
                </a:solidFill>
                <a:latin typeface="Nekst" panose="020B0604020202020204" charset="-52"/>
              </a:rPr>
              <a:t>по расширению реестровых позиций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3F94ADE-66A6-4F5B-B297-00B13F9DB7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198" y="1013592"/>
            <a:ext cx="5811061" cy="2962688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8AAF328-0B13-4421-B99D-6A411E4A98E0}"/>
              </a:ext>
            </a:extLst>
          </p:cNvPr>
          <p:cNvSpPr/>
          <p:nvPr/>
        </p:nvSpPr>
        <p:spPr>
          <a:xfrm>
            <a:off x="1284543" y="4113866"/>
            <a:ext cx="88916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ru-RU" dirty="0"/>
              <a:t>- АРМ –на базе ПК  </a:t>
            </a:r>
            <a:r>
              <a:rPr lang="en-US" dirty="0" err="1"/>
              <a:t>Inferit</a:t>
            </a:r>
            <a:r>
              <a:rPr lang="en-US" dirty="0"/>
              <a:t> Desktop </a:t>
            </a:r>
            <a:r>
              <a:rPr lang="ru-RU" dirty="0"/>
              <a:t>и</a:t>
            </a:r>
            <a:r>
              <a:rPr lang="en-US" dirty="0"/>
              <a:t> Slim</a:t>
            </a:r>
            <a:r>
              <a:rPr lang="ru-RU" dirty="0"/>
              <a:t> с мониторами 23,8</a:t>
            </a:r>
            <a:r>
              <a:rPr lang="en-US" dirty="0"/>
              <a:t>” </a:t>
            </a:r>
            <a:r>
              <a:rPr lang="ru-RU" dirty="0"/>
              <a:t>или 27</a:t>
            </a:r>
            <a:r>
              <a:rPr lang="en-US" dirty="0"/>
              <a:t>”– </a:t>
            </a:r>
            <a:r>
              <a:rPr lang="ru-RU" dirty="0"/>
              <a:t>июнь-июль 2024 г.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B7D9AB7-A03B-435A-A7E8-61CB3DA97E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6059" y="1446864"/>
            <a:ext cx="2715004" cy="2391109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4DA310B-8346-4267-961B-79026BE05C1E}"/>
              </a:ext>
            </a:extLst>
          </p:cNvPr>
          <p:cNvSpPr/>
          <p:nvPr/>
        </p:nvSpPr>
        <p:spPr>
          <a:xfrm>
            <a:off x="1265530" y="4620784"/>
            <a:ext cx="4271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ru-RU" dirty="0">
                <a:solidFill>
                  <a:srgbClr val="212025"/>
                </a:solidFill>
                <a:latin typeface="Nekst" panose="020B0604020202020204" charset="-52"/>
              </a:rPr>
              <a:t>- Ноутбук </a:t>
            </a:r>
            <a:r>
              <a:rPr lang="en-US" dirty="0" err="1"/>
              <a:t>Inferit</a:t>
            </a:r>
            <a:r>
              <a:rPr lang="en-US" dirty="0"/>
              <a:t> Silver </a:t>
            </a:r>
            <a:r>
              <a:rPr lang="ru-RU" dirty="0"/>
              <a:t>14</a:t>
            </a:r>
            <a:r>
              <a:rPr lang="en-US" dirty="0"/>
              <a:t>” – </a:t>
            </a:r>
            <a:r>
              <a:rPr lang="ru-RU" dirty="0"/>
              <a:t>3 кв. 2024 г.</a:t>
            </a:r>
            <a:endParaRPr lang="en-US" dirty="0">
              <a:solidFill>
                <a:srgbClr val="212025"/>
              </a:solidFill>
              <a:latin typeface="Nekst" panose="020B060402020202020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460783678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5">
            <a:extLst>
              <a:ext uri="{FF2B5EF4-FFF2-40B4-BE49-F238E27FC236}">
                <a16:creationId xmlns:a16="http://schemas.microsoft.com/office/drawing/2014/main" id="{6A146DB5-1F66-4556-8323-5B13CCF7EB3C}"/>
              </a:ext>
            </a:extLst>
          </p:cNvPr>
          <p:cNvSpPr txBox="1"/>
          <p:nvPr/>
        </p:nvSpPr>
        <p:spPr>
          <a:xfrm>
            <a:off x="767408" y="338384"/>
            <a:ext cx="9464680" cy="1077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latin typeface="Nekst Bold"/>
                <a:ea typeface="Nekst Bold"/>
                <a:cs typeface="Nekst Bold"/>
                <a:sym typeface="Nekst Bold"/>
              </a:defRPr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21202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Nekst Bold"/>
              </a:rPr>
              <a:t>Планы по обновлению реестровых записей на продукты  ИНФЕРИТ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srgbClr val="212025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Nekst Bold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10C98EF-5825-4E9E-9595-986E98CA6C33}"/>
              </a:ext>
            </a:extLst>
          </p:cNvPr>
          <p:cNvSpPr/>
          <p:nvPr/>
        </p:nvSpPr>
        <p:spPr>
          <a:xfrm>
            <a:off x="582678" y="1491798"/>
            <a:ext cx="1039405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endParaRPr lang="ru-RU" sz="2400" dirty="0">
              <a:solidFill>
                <a:srgbClr val="212025"/>
              </a:solidFill>
              <a:latin typeface="Nekst" panose="020B0604020202020204" charset="-52"/>
            </a:endParaRPr>
          </a:p>
          <a:p>
            <a:pPr lvl="0">
              <a:defRPr/>
            </a:pPr>
            <a:r>
              <a:rPr lang="ru-RU" sz="2400" dirty="0">
                <a:solidFill>
                  <a:srgbClr val="212025"/>
                </a:solidFill>
                <a:latin typeface="Nekst" panose="020B0604020202020204" charset="-52"/>
              </a:rPr>
              <a:t>- Ноутбук </a:t>
            </a:r>
            <a:r>
              <a:rPr lang="en-US" sz="2400" dirty="0" err="1"/>
              <a:t>Inferit</a:t>
            </a:r>
            <a:r>
              <a:rPr lang="en-US" sz="2400" dirty="0"/>
              <a:t> Silver </a:t>
            </a:r>
            <a:r>
              <a:rPr lang="ru-RU" sz="2400" dirty="0"/>
              <a:t>14</a:t>
            </a:r>
            <a:r>
              <a:rPr lang="en-US" sz="2400" dirty="0"/>
              <a:t>” – </a:t>
            </a:r>
            <a:r>
              <a:rPr lang="ru-RU" sz="2400" dirty="0"/>
              <a:t>3 кв. 2024 г.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12025"/>
              </a:solidFill>
              <a:effectLst/>
              <a:uLnTx/>
              <a:uFillTx/>
              <a:latin typeface="Nekst" panose="020B0604020202020204" charset="-52"/>
              <a:cs typeface="+mn-cs"/>
            </a:endParaRPr>
          </a:p>
          <a:p>
            <a:pPr marL="342900" lvl="0" indent="-342900">
              <a:buFontTx/>
              <a:buChar char="-"/>
              <a:defRPr/>
            </a:pPr>
            <a:r>
              <a:rPr lang="ru-RU" sz="2400" dirty="0"/>
              <a:t>Серверы </a:t>
            </a:r>
            <a:r>
              <a:rPr lang="en-US" sz="2400" dirty="0" err="1"/>
              <a:t>Inferit</a:t>
            </a:r>
            <a:r>
              <a:rPr lang="ru-RU" sz="2400" dirty="0"/>
              <a:t> 1</a:t>
            </a:r>
            <a:r>
              <a:rPr lang="en-US" sz="2400" dirty="0"/>
              <a:t>U</a:t>
            </a:r>
            <a:r>
              <a:rPr lang="ru-RU" sz="2400" dirty="0"/>
              <a:t>/2</a:t>
            </a:r>
            <a:r>
              <a:rPr lang="en-US" sz="2400" dirty="0"/>
              <a:t>U</a:t>
            </a:r>
            <a:r>
              <a:rPr lang="ru-RU" sz="2400" dirty="0">
                <a:solidFill>
                  <a:srgbClr val="212025"/>
                </a:solidFill>
                <a:latin typeface="Nekst" panose="020B0604020202020204" charset="-52"/>
              </a:rPr>
              <a:t>– </a:t>
            </a:r>
            <a:r>
              <a:rPr lang="ru-RU" sz="2400" dirty="0"/>
              <a:t>3 кв. 2024 г.</a:t>
            </a:r>
          </a:p>
          <a:p>
            <a:pPr marL="342900" lvl="0" indent="-342900">
              <a:buFontTx/>
              <a:buChar char="-"/>
              <a:defRPr/>
            </a:pPr>
            <a:r>
              <a:rPr lang="ru-RU" sz="2400" dirty="0"/>
              <a:t>АРМы –на базе ПК  </a:t>
            </a:r>
            <a:r>
              <a:rPr lang="en-US" sz="2400" dirty="0" err="1"/>
              <a:t>Inferit</a:t>
            </a:r>
            <a:r>
              <a:rPr lang="en-US" sz="2400" dirty="0"/>
              <a:t> – 3</a:t>
            </a:r>
            <a:r>
              <a:rPr lang="ru-RU" sz="2400" dirty="0"/>
              <a:t>-4</a:t>
            </a:r>
            <a:r>
              <a:rPr lang="en-US" sz="2400" dirty="0"/>
              <a:t> </a:t>
            </a:r>
            <a:r>
              <a:rPr lang="ru-RU" sz="2400" dirty="0"/>
              <a:t>квартал 2024 г.</a:t>
            </a:r>
          </a:p>
          <a:p>
            <a:pPr marL="342900" lvl="0" indent="-342900">
              <a:buFontTx/>
              <a:buChar char="-"/>
              <a:defRPr/>
            </a:pPr>
            <a:r>
              <a:rPr lang="ru-RU" sz="2400" dirty="0"/>
              <a:t>ПК и моноблоки – плановое </a:t>
            </a:r>
            <a:r>
              <a:rPr lang="ru-RU" sz="2400" dirty="0" err="1"/>
              <a:t>довнесение</a:t>
            </a:r>
            <a:r>
              <a:rPr lang="ru-RU" sz="2400" dirty="0"/>
              <a:t> до 140 баллов 2-3 кв. 2024 г.</a:t>
            </a:r>
          </a:p>
          <a:p>
            <a:pPr lvl="0"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212025"/>
              </a:solidFill>
              <a:effectLst/>
              <a:uLnTx/>
              <a:uFillTx/>
              <a:latin typeface="Nekst-Regular"/>
              <a:cs typeface="+mn-cs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CA800E6-3706-486D-A42F-56C9A8AEB7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0248" y="6123881"/>
            <a:ext cx="2495898" cy="485843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3918884-0BA6-412B-B043-E649B60E5649}"/>
              </a:ext>
            </a:extLst>
          </p:cNvPr>
          <p:cNvSpPr/>
          <p:nvPr/>
        </p:nvSpPr>
        <p:spPr>
          <a:xfrm>
            <a:off x="578742" y="3807840"/>
            <a:ext cx="10394058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endParaRPr lang="ru-RU" dirty="0">
              <a:solidFill>
                <a:srgbClr val="212025"/>
              </a:solidFill>
              <a:latin typeface="Nekst" panose="020B0604020202020204" charset="-52"/>
            </a:endParaRPr>
          </a:p>
          <a:p>
            <a:pPr lvl="0">
              <a:defRPr/>
            </a:pPr>
            <a:r>
              <a:rPr lang="ru-RU" sz="2400" b="1" dirty="0">
                <a:solidFill>
                  <a:srgbClr val="212025"/>
                </a:solidFill>
                <a:latin typeface="Nekst" panose="020B0604020202020204" charset="-52"/>
              </a:rPr>
              <a:t>Долгосрочные планы:</a:t>
            </a:r>
          </a:p>
          <a:p>
            <a:pPr marL="342900" lvl="0" indent="-342900">
              <a:buFontTx/>
              <a:buChar char="-"/>
              <a:defRPr/>
            </a:pPr>
            <a:r>
              <a:rPr lang="ru-RU" sz="2400" dirty="0"/>
              <a:t>совместное реестровое решение с </a:t>
            </a:r>
            <a:r>
              <a:rPr lang="en-US" sz="2400" dirty="0"/>
              <a:t>BAUM Storages SDS </a:t>
            </a:r>
            <a:r>
              <a:rPr lang="en-US" sz="2400" dirty="0" err="1"/>
              <a:t>Inferit</a:t>
            </a:r>
            <a:r>
              <a:rPr lang="en-US" sz="2400" dirty="0"/>
              <a:t>  – </a:t>
            </a:r>
            <a:r>
              <a:rPr lang="ru-RU" sz="2400" dirty="0"/>
              <a:t>4 кв. 2024 г. -1 </a:t>
            </a:r>
            <a:r>
              <a:rPr lang="ru-RU" sz="2400" dirty="0" err="1"/>
              <a:t>кв</a:t>
            </a:r>
            <a:r>
              <a:rPr lang="ru-RU" sz="2400" dirty="0"/>
              <a:t> .2025 г</a:t>
            </a:r>
          </a:p>
          <a:p>
            <a:pPr marL="342900" lvl="0" indent="-342900">
              <a:buFontTx/>
              <a:buChar char="-"/>
              <a:defRPr/>
            </a:pPr>
            <a:r>
              <a:rPr lang="ru-RU" sz="2400" dirty="0"/>
              <a:t>собственные </a:t>
            </a:r>
            <a:r>
              <a:rPr lang="en-US" sz="2400" dirty="0"/>
              <a:t>SSD</a:t>
            </a:r>
            <a:r>
              <a:rPr lang="ru-RU" sz="2400" dirty="0"/>
              <a:t>, </a:t>
            </a:r>
            <a:r>
              <a:rPr lang="ru-RU" sz="2400" dirty="0" err="1"/>
              <a:t>экструдированное</a:t>
            </a:r>
            <a:r>
              <a:rPr lang="ru-RU" sz="2400" dirty="0"/>
              <a:t> литье, </a:t>
            </a:r>
            <a:r>
              <a:rPr lang="ru-RU" sz="2400" dirty="0" err="1"/>
              <a:t>корпусирование</a:t>
            </a:r>
            <a:r>
              <a:rPr lang="ru-RU" sz="2400" dirty="0"/>
              <a:t> – мышки, клавиатуры, мониторы.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212025"/>
              </a:solidFill>
              <a:effectLst/>
              <a:uLnTx/>
              <a:uFillTx/>
              <a:latin typeface="Nekst-Regular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3681022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Рисунок 20" descr="Рисунок 2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112369" y="4555479"/>
            <a:ext cx="4392489" cy="965142"/>
          </a:xfrm>
          <a:prstGeom prst="rect">
            <a:avLst/>
          </a:prstGeom>
          <a:ln w="12700">
            <a:miter lim="400000"/>
          </a:ln>
        </p:spPr>
      </p:pic>
      <p:pic>
        <p:nvPicPr>
          <p:cNvPr id="84" name="Рисунок 21" descr="Рисунок 2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96018" y="2946428"/>
            <a:ext cx="4848901" cy="965143"/>
          </a:xfrm>
          <a:prstGeom prst="rect">
            <a:avLst/>
          </a:prstGeom>
          <a:ln w="12700">
            <a:miter lim="400000"/>
          </a:ln>
        </p:spPr>
      </p:pic>
      <p:pic>
        <p:nvPicPr>
          <p:cNvPr id="85" name="Рисунок 23" descr="Рисунок 2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168925" y="1097834"/>
            <a:ext cx="4392488" cy="1306384"/>
          </a:xfrm>
          <a:prstGeom prst="rect">
            <a:avLst/>
          </a:prstGeom>
          <a:ln w="12700">
            <a:miter lim="400000"/>
          </a:ln>
        </p:spPr>
      </p:pic>
      <p:sp>
        <p:nvSpPr>
          <p:cNvPr id="86" name="Заголовок 1"/>
          <p:cNvSpPr txBox="1"/>
          <p:nvPr/>
        </p:nvSpPr>
        <p:spPr>
          <a:xfrm>
            <a:off x="1517227" y="4647757"/>
            <a:ext cx="4972784" cy="1322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/>
          </a:bodyPr>
          <a:lstStyle>
            <a:lvl1pPr>
              <a:lnSpc>
                <a:spcPct val="90000"/>
              </a:lnSpc>
              <a:defRPr sz="7200">
                <a:solidFill>
                  <a:srgbClr val="FFFFFF"/>
                </a:solidFill>
                <a:latin typeface="Nekst Bold"/>
                <a:ea typeface="Nekst Bold"/>
                <a:cs typeface="Nekst Bold"/>
                <a:sym typeface="Nekst Bold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sym typeface="Nekst Bold"/>
              </a:rPr>
              <a:t>Серверы</a:t>
            </a:r>
            <a:endParaRPr kumimoji="0" sz="6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sym typeface="Nekst Bold"/>
            </a:endParaRPr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Текст 2"/>
          <p:cNvSpPr txBox="1">
            <a:spLocks noGrp="1"/>
          </p:cNvSpPr>
          <p:nvPr>
            <p:ph type="body" sz="quarter" idx="4294967295"/>
          </p:nvPr>
        </p:nvSpPr>
        <p:spPr>
          <a:xfrm>
            <a:off x="1163638" y="1803400"/>
            <a:ext cx="2351088" cy="414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81000"/>
              </a:lnSpc>
              <a:buSzTx/>
              <a:buNone/>
              <a:defRPr sz="2500">
                <a:solidFill>
                  <a:srgbClr val="B82E46"/>
                </a:solidFill>
                <a:latin typeface="Nekst Bold"/>
                <a:ea typeface="Nekst Bold"/>
                <a:cs typeface="Nekst Bold"/>
                <a:sym typeface="Nekst Bold"/>
              </a:defRPr>
            </a:lvl1pPr>
          </a:lstStyle>
          <a:p>
            <a:r>
              <a:rPr dirty="0"/>
              <a:t>Standard</a:t>
            </a:r>
          </a:p>
        </p:txBody>
      </p:sp>
      <p:sp>
        <p:nvSpPr>
          <p:cNvPr id="91" name="Текст 4"/>
          <p:cNvSpPr txBox="1"/>
          <p:nvPr/>
        </p:nvSpPr>
        <p:spPr>
          <a:xfrm>
            <a:off x="8561130" y="1803401"/>
            <a:ext cx="2821625" cy="414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/>
          </a:bodyPr>
          <a:lstStyle>
            <a:lvl1pPr algn="ctr">
              <a:lnSpc>
                <a:spcPct val="81000"/>
              </a:lnSpc>
              <a:spcBef>
                <a:spcPts val="1000"/>
              </a:spcBef>
              <a:defRPr sz="2500">
                <a:solidFill>
                  <a:srgbClr val="B82E46"/>
                </a:solidFill>
                <a:latin typeface="Nekst Bold"/>
                <a:ea typeface="Nekst Bold"/>
                <a:cs typeface="Nekst Bold"/>
                <a:sym typeface="Nekst Bold"/>
              </a:defRPr>
            </a:lvl1pPr>
          </a:lstStyle>
          <a:p>
            <a:r>
              <a:t>Expert</a:t>
            </a:r>
          </a:p>
        </p:txBody>
      </p:sp>
      <p:sp>
        <p:nvSpPr>
          <p:cNvPr id="94" name="Текст 4"/>
          <p:cNvSpPr txBox="1"/>
          <p:nvPr/>
        </p:nvSpPr>
        <p:spPr>
          <a:xfrm>
            <a:off x="4740359" y="1802728"/>
            <a:ext cx="2822091" cy="4152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b">
            <a:normAutofit/>
          </a:bodyPr>
          <a:lstStyle>
            <a:lvl1pPr algn="ctr">
              <a:lnSpc>
                <a:spcPct val="81000"/>
              </a:lnSpc>
              <a:spcBef>
                <a:spcPts val="1000"/>
              </a:spcBef>
              <a:defRPr sz="2400">
                <a:solidFill>
                  <a:srgbClr val="B82E46"/>
                </a:solidFill>
                <a:latin typeface="Nekst Bold"/>
                <a:ea typeface="Nekst Bold"/>
                <a:cs typeface="Nekst Bold"/>
                <a:sym typeface="Nekst Bold"/>
              </a:defRPr>
            </a:lvl1pPr>
          </a:lstStyle>
          <a:p>
            <a:r>
              <a:t>Pro</a:t>
            </a:r>
          </a:p>
        </p:txBody>
      </p:sp>
      <p:sp>
        <p:nvSpPr>
          <p:cNvPr id="100" name="TextBox 25"/>
          <p:cNvSpPr txBox="1"/>
          <p:nvPr/>
        </p:nvSpPr>
        <p:spPr>
          <a:xfrm>
            <a:off x="767408" y="544170"/>
            <a:ext cx="9464680" cy="646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3600">
                <a:latin typeface="Nekst Bold"/>
                <a:ea typeface="Nekst Bold"/>
                <a:cs typeface="Nekst Bold"/>
                <a:sym typeface="Nekst Bold"/>
              </a:defRPr>
            </a:pPr>
            <a:r>
              <a:rPr lang="ru-RU" dirty="0"/>
              <a:t>Л</a:t>
            </a:r>
            <a:r>
              <a:rPr dirty="0" err="1"/>
              <a:t>инейка</a:t>
            </a:r>
            <a:r>
              <a:rPr dirty="0"/>
              <a:t> </a:t>
            </a:r>
            <a:r>
              <a:rPr dirty="0" err="1"/>
              <a:t>серверного</a:t>
            </a:r>
            <a:r>
              <a:rPr dirty="0"/>
              <a:t> </a:t>
            </a:r>
            <a:r>
              <a:rPr dirty="0" err="1"/>
              <a:t>оборудования</a:t>
            </a:r>
            <a:endParaRPr dirty="0"/>
          </a:p>
        </p:txBody>
      </p:sp>
      <p:sp>
        <p:nvSpPr>
          <p:cNvPr id="101" name="Текст 7"/>
          <p:cNvSpPr txBox="1"/>
          <p:nvPr/>
        </p:nvSpPr>
        <p:spPr>
          <a:xfrm>
            <a:off x="1029149" y="5051648"/>
            <a:ext cx="1636754" cy="609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b">
            <a:spAutoFit/>
          </a:bodyPr>
          <a:lstStyle/>
          <a:p>
            <a:pPr marL="215999" indent="-215999">
              <a:spcBef>
                <a:spcPts val="600"/>
              </a:spcBef>
              <a:buSzPct val="80000"/>
              <a:buBlip>
                <a:blip r:embed="rId2"/>
              </a:buBlip>
              <a:defRPr sz="1600">
                <a:latin typeface="Nekst Medium"/>
                <a:ea typeface="Nekst Medium"/>
                <a:cs typeface="Nekst Medium"/>
                <a:sym typeface="Nekst Medium"/>
              </a:defRPr>
            </a:pPr>
            <a:r>
              <a:rPr dirty="0"/>
              <a:t>3 </a:t>
            </a:r>
            <a:r>
              <a:rPr dirty="0" err="1"/>
              <a:t>модели</a:t>
            </a:r>
            <a:r>
              <a:rPr dirty="0"/>
              <a:t> 1U</a:t>
            </a:r>
            <a:endParaRPr sz="2400" b="1" dirty="0">
              <a:latin typeface="+mn-lt"/>
              <a:ea typeface="+mn-ea"/>
              <a:cs typeface="+mn-cs"/>
              <a:sym typeface="Calibri"/>
            </a:endParaRPr>
          </a:p>
          <a:p>
            <a:pPr marL="215999" indent="-215999">
              <a:spcBef>
                <a:spcPts val="600"/>
              </a:spcBef>
              <a:buSzPct val="80000"/>
              <a:buBlip>
                <a:blip r:embed="rId2"/>
              </a:buBlip>
              <a:defRPr sz="1600">
                <a:latin typeface="Nekst Medium"/>
                <a:ea typeface="Nekst Medium"/>
                <a:cs typeface="Nekst Medium"/>
                <a:sym typeface="Nekst Medium"/>
              </a:defRPr>
            </a:pPr>
            <a:r>
              <a:rPr dirty="0"/>
              <a:t>3 </a:t>
            </a:r>
            <a:r>
              <a:rPr dirty="0" err="1"/>
              <a:t>модели</a:t>
            </a:r>
            <a:r>
              <a:rPr dirty="0"/>
              <a:t> 2U</a:t>
            </a:r>
          </a:p>
        </p:txBody>
      </p:sp>
      <p:sp>
        <p:nvSpPr>
          <p:cNvPr id="102" name="Текст 7"/>
          <p:cNvSpPr txBox="1"/>
          <p:nvPr/>
        </p:nvSpPr>
        <p:spPr>
          <a:xfrm>
            <a:off x="4667694" y="5051648"/>
            <a:ext cx="1695245" cy="609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b">
            <a:spAutoFit/>
          </a:bodyPr>
          <a:lstStyle/>
          <a:p>
            <a:pPr marL="215999" indent="-215999">
              <a:spcBef>
                <a:spcPts val="600"/>
              </a:spcBef>
              <a:buSzPct val="80000"/>
              <a:buBlip>
                <a:blip r:embed="rId2"/>
              </a:buBlip>
              <a:defRPr sz="1600">
                <a:latin typeface="Nekst Medium"/>
                <a:ea typeface="Nekst Medium"/>
                <a:cs typeface="Nekst Medium"/>
                <a:sym typeface="Nekst Medium"/>
              </a:defRPr>
            </a:pPr>
            <a:r>
              <a:t>3 модели 1U</a:t>
            </a:r>
            <a:endParaRPr sz="2400" b="1">
              <a:latin typeface="+mn-lt"/>
              <a:ea typeface="+mn-ea"/>
              <a:cs typeface="+mn-cs"/>
              <a:sym typeface="Calibri"/>
            </a:endParaRPr>
          </a:p>
          <a:p>
            <a:pPr marL="215999" indent="-215999">
              <a:spcBef>
                <a:spcPts val="600"/>
              </a:spcBef>
              <a:buSzPct val="80000"/>
              <a:buBlip>
                <a:blip r:embed="rId2"/>
              </a:buBlip>
              <a:defRPr sz="1600">
                <a:latin typeface="Nekst Medium"/>
                <a:ea typeface="Nekst Medium"/>
                <a:cs typeface="Nekst Medium"/>
                <a:sym typeface="Nekst Medium"/>
              </a:defRPr>
            </a:pPr>
            <a:r>
              <a:t>3 модели 2U</a:t>
            </a:r>
          </a:p>
        </p:txBody>
      </p:sp>
      <p:sp>
        <p:nvSpPr>
          <p:cNvPr id="103" name="Текст 7"/>
          <p:cNvSpPr txBox="1"/>
          <p:nvPr/>
        </p:nvSpPr>
        <p:spPr>
          <a:xfrm>
            <a:off x="8582051" y="5051648"/>
            <a:ext cx="1695245" cy="609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b">
            <a:spAutoFit/>
          </a:bodyPr>
          <a:lstStyle/>
          <a:p>
            <a:pPr marL="215999" indent="-215999">
              <a:spcBef>
                <a:spcPts val="600"/>
              </a:spcBef>
              <a:buSzPct val="80000"/>
              <a:buBlip>
                <a:blip r:embed="rId2"/>
              </a:buBlip>
              <a:defRPr sz="1600">
                <a:latin typeface="Nekst Medium"/>
                <a:ea typeface="Nekst Medium"/>
                <a:cs typeface="Nekst Medium"/>
                <a:sym typeface="Nekst Medium"/>
              </a:defRPr>
            </a:pPr>
            <a:r>
              <a:rPr dirty="0"/>
              <a:t>3 </a:t>
            </a:r>
            <a:r>
              <a:rPr dirty="0" err="1"/>
              <a:t>модели</a:t>
            </a:r>
            <a:r>
              <a:rPr dirty="0"/>
              <a:t> 1U</a:t>
            </a:r>
            <a:endParaRPr sz="2400" b="1" dirty="0">
              <a:latin typeface="+mn-lt"/>
              <a:ea typeface="+mn-ea"/>
              <a:cs typeface="+mn-cs"/>
              <a:sym typeface="Calibri"/>
            </a:endParaRPr>
          </a:p>
          <a:p>
            <a:pPr marL="215999" indent="-215999">
              <a:spcBef>
                <a:spcPts val="600"/>
              </a:spcBef>
              <a:buSzPct val="80000"/>
              <a:buBlip>
                <a:blip r:embed="rId2"/>
              </a:buBlip>
              <a:defRPr sz="1600">
                <a:latin typeface="Nekst Medium"/>
                <a:ea typeface="Nekst Medium"/>
                <a:cs typeface="Nekst Medium"/>
                <a:sym typeface="Nekst Medium"/>
              </a:defRPr>
            </a:pPr>
            <a:r>
              <a:rPr dirty="0"/>
              <a:t>4 </a:t>
            </a:r>
            <a:r>
              <a:rPr dirty="0" err="1"/>
              <a:t>модели</a:t>
            </a:r>
            <a:r>
              <a:rPr dirty="0"/>
              <a:t> 2U</a:t>
            </a:r>
          </a:p>
        </p:txBody>
      </p:sp>
      <p:pic>
        <p:nvPicPr>
          <p:cNvPr id="2" name="Рисунок 19" descr="Рисунок 19">
            <a:extLst>
              <a:ext uri="{FF2B5EF4-FFF2-40B4-BE49-F238E27FC236}">
                <a16:creationId xmlns:a16="http://schemas.microsoft.com/office/drawing/2014/main" id="{E07F1F93-A693-D1E6-0C09-8879F596211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301652" y="3429000"/>
            <a:ext cx="3289344" cy="1199814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Рисунок 18" descr="Рисунок 18">
            <a:extLst>
              <a:ext uri="{FF2B5EF4-FFF2-40B4-BE49-F238E27FC236}">
                <a16:creationId xmlns:a16="http://schemas.microsoft.com/office/drawing/2014/main" id="{28DDA0E6-1719-D342-7830-4BD5AA6ECC2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03819" y="3470463"/>
            <a:ext cx="3203390" cy="1168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Рисунок 5" descr="Рисунок 5">
            <a:extLst>
              <a:ext uri="{FF2B5EF4-FFF2-40B4-BE49-F238E27FC236}">
                <a16:creationId xmlns:a16="http://schemas.microsoft.com/office/drawing/2014/main" id="{A29EFE08-D76D-6832-9BDF-5F6ADF70822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1936" y="2965760"/>
            <a:ext cx="3197893" cy="738784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Рисунок 17" descr="Рисунок 17">
            <a:extLst>
              <a:ext uri="{FF2B5EF4-FFF2-40B4-BE49-F238E27FC236}">
                <a16:creationId xmlns:a16="http://schemas.microsoft.com/office/drawing/2014/main" id="{DD2402E2-9FFF-3973-B8B7-2AB0B481C85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408" y="2456175"/>
            <a:ext cx="3197893" cy="480284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Рисунок 7" descr="Рисунок 7">
            <a:extLst>
              <a:ext uri="{FF2B5EF4-FFF2-40B4-BE49-F238E27FC236}">
                <a16:creationId xmlns:a16="http://schemas.microsoft.com/office/drawing/2014/main" id="{412C9FB0-725E-F9BE-2339-EC08A3F6C61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45174" y="2857897"/>
            <a:ext cx="3295489" cy="954509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Рисунок 9" descr="Рисунок 9">
            <a:extLst>
              <a:ext uri="{FF2B5EF4-FFF2-40B4-BE49-F238E27FC236}">
                <a16:creationId xmlns:a16="http://schemas.microsoft.com/office/drawing/2014/main" id="{AA7F8229-61C2-57EE-6749-84FC1B49303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86008" y="2830641"/>
            <a:ext cx="3295490" cy="9801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4CF46BD-D18E-13AC-F449-C6EF11B2E0F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52" b="36958"/>
          <a:stretch/>
        </p:blipFill>
        <p:spPr>
          <a:xfrm>
            <a:off x="4445174" y="2083433"/>
            <a:ext cx="3462491" cy="8964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D097CF7-AFD8-5E7D-277F-FCCC939DFFC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72" b="38828"/>
          <a:stretch/>
        </p:blipFill>
        <p:spPr>
          <a:xfrm>
            <a:off x="8199690" y="2083433"/>
            <a:ext cx="3398472" cy="84280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1705D68-0F63-B880-8C27-96D81FBB0C6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03" b="33574"/>
          <a:stretch/>
        </p:blipFill>
        <p:spPr>
          <a:xfrm>
            <a:off x="591455" y="3684481"/>
            <a:ext cx="3422045" cy="100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005635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TextBox 6"/>
          <p:cNvSpPr txBox="1"/>
          <p:nvPr/>
        </p:nvSpPr>
        <p:spPr>
          <a:xfrm>
            <a:off x="1029149" y="548680"/>
            <a:ext cx="9701650" cy="546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3600">
                <a:solidFill>
                  <a:srgbClr val="B82E46"/>
                </a:solidFill>
                <a:latin typeface="Nekst Bold"/>
                <a:ea typeface="Nekst Bold"/>
                <a:cs typeface="Nekst Bold"/>
                <a:sym typeface="Nekst Bold"/>
              </a:defRPr>
            </a:lvl1pPr>
          </a:lstStyle>
          <a:p>
            <a:r>
              <a:rPr dirty="0"/>
              <a:t>Standard</a:t>
            </a:r>
          </a:p>
        </p:txBody>
      </p:sp>
      <p:sp>
        <p:nvSpPr>
          <p:cNvPr id="106" name="Объект 20"/>
          <p:cNvSpPr txBox="1"/>
          <p:nvPr/>
        </p:nvSpPr>
        <p:spPr>
          <a:xfrm>
            <a:off x="1029149" y="2002745"/>
            <a:ext cx="4189484" cy="391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b">
            <a:spAutoFit/>
          </a:bodyPr>
          <a:lstStyle/>
          <a:p>
            <a:pPr>
              <a:lnSpc>
                <a:spcPts val="1800"/>
              </a:lnSpc>
              <a:spcBef>
                <a:spcPts val="1000"/>
              </a:spcBef>
              <a:defRPr sz="1400">
                <a:latin typeface="Nekst Bold"/>
                <a:ea typeface="Nekst Bold"/>
                <a:cs typeface="Nekst Bold"/>
                <a:sym typeface="Nekst Bold"/>
              </a:defRPr>
            </a:pPr>
            <a:r>
              <a:rPr dirty="0" err="1"/>
              <a:t>Высота</a:t>
            </a:r>
            <a:r>
              <a:rPr dirty="0"/>
              <a:t>: </a:t>
            </a:r>
            <a:br>
              <a:rPr dirty="0"/>
            </a:br>
            <a:r>
              <a:rPr dirty="0">
                <a:latin typeface="Nekst"/>
                <a:ea typeface="Nekst"/>
                <a:cs typeface="Nekst"/>
                <a:sym typeface="Nekst"/>
              </a:rPr>
              <a:t>1U, 2U</a:t>
            </a:r>
            <a:endParaRPr sz="2800" dirty="0"/>
          </a:p>
          <a:p>
            <a:pPr>
              <a:lnSpc>
                <a:spcPts val="1800"/>
              </a:lnSpc>
              <a:spcBef>
                <a:spcPts val="1000"/>
              </a:spcBef>
              <a:defRPr sz="1400">
                <a:latin typeface="Nekst Bold"/>
                <a:ea typeface="Nekst Bold"/>
                <a:cs typeface="Nekst Bold"/>
                <a:sym typeface="Nekst Bold"/>
              </a:defRPr>
            </a:pPr>
            <a:r>
              <a:rPr dirty="0" err="1"/>
              <a:t>Процессоры</a:t>
            </a:r>
            <a:r>
              <a:rPr dirty="0"/>
              <a:t>: </a:t>
            </a:r>
            <a:br>
              <a:rPr dirty="0"/>
            </a:br>
            <a:r>
              <a:rPr dirty="0">
                <a:latin typeface="Nekst"/>
                <a:ea typeface="Nekst"/>
                <a:cs typeface="Nekst"/>
                <a:sym typeface="Nekst"/>
              </a:rPr>
              <a:t>2nd gen Intel Xeon Scalable (TDP: 205W), </a:t>
            </a:r>
            <a:br>
              <a:rPr dirty="0">
                <a:latin typeface="Nekst"/>
                <a:ea typeface="Nekst"/>
                <a:cs typeface="Nekst"/>
                <a:sym typeface="Nekst"/>
              </a:rPr>
            </a:br>
            <a:r>
              <a:rPr dirty="0">
                <a:latin typeface="Nekst"/>
                <a:ea typeface="Nekst"/>
                <a:cs typeface="Nekst"/>
                <a:sym typeface="Nekst"/>
              </a:rPr>
              <a:t>3rd gen Intel Xeon Scalable (TDP: 270W)</a:t>
            </a:r>
            <a:endParaRPr sz="2800" dirty="0"/>
          </a:p>
          <a:p>
            <a:pPr>
              <a:lnSpc>
                <a:spcPts val="1800"/>
              </a:lnSpc>
              <a:spcBef>
                <a:spcPts val="1000"/>
              </a:spcBef>
              <a:defRPr sz="1400">
                <a:latin typeface="Nekst Bold"/>
                <a:ea typeface="Nekst Bold"/>
                <a:cs typeface="Nekst Bold"/>
                <a:sym typeface="Nekst Bold"/>
              </a:defRPr>
            </a:pPr>
            <a:r>
              <a:rPr dirty="0" err="1"/>
              <a:t>Количество</a:t>
            </a:r>
            <a:r>
              <a:rPr dirty="0"/>
              <a:t> </a:t>
            </a:r>
            <a:r>
              <a:rPr dirty="0" err="1"/>
              <a:t>слотов</a:t>
            </a:r>
            <a:r>
              <a:rPr dirty="0"/>
              <a:t> </a:t>
            </a:r>
            <a:r>
              <a:rPr dirty="0" err="1"/>
              <a:t>памяти</a:t>
            </a:r>
            <a:r>
              <a:rPr dirty="0"/>
              <a:t>: </a:t>
            </a:r>
            <a:br>
              <a:rPr dirty="0"/>
            </a:br>
            <a:r>
              <a:rPr dirty="0">
                <a:latin typeface="Nekst"/>
                <a:ea typeface="Nekst"/>
                <a:cs typeface="Nekst"/>
                <a:sym typeface="Nekst"/>
              </a:rPr>
              <a:t>16</a:t>
            </a:r>
            <a:endParaRPr sz="2800" dirty="0"/>
          </a:p>
          <a:p>
            <a:pPr>
              <a:lnSpc>
                <a:spcPts val="1800"/>
              </a:lnSpc>
              <a:spcBef>
                <a:spcPts val="1000"/>
              </a:spcBef>
              <a:defRPr sz="1400">
                <a:latin typeface="Nekst Bold"/>
                <a:ea typeface="Nekst Bold"/>
                <a:cs typeface="Nekst Bold"/>
                <a:sym typeface="Nekst Bold"/>
              </a:defRPr>
            </a:pPr>
            <a:r>
              <a:rPr dirty="0" err="1"/>
              <a:t>Количество</a:t>
            </a:r>
            <a:r>
              <a:rPr dirty="0"/>
              <a:t> </a:t>
            </a:r>
            <a:r>
              <a:rPr dirty="0" err="1"/>
              <a:t>дисков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фронтальной</a:t>
            </a:r>
            <a:r>
              <a:rPr dirty="0"/>
              <a:t> </a:t>
            </a:r>
            <a:r>
              <a:rPr dirty="0" err="1"/>
              <a:t>панели</a:t>
            </a:r>
            <a:r>
              <a:rPr dirty="0"/>
              <a:t>: </a:t>
            </a:r>
            <a:br>
              <a:rPr dirty="0"/>
            </a:br>
            <a:r>
              <a:rPr dirty="0">
                <a:latin typeface="Nekst"/>
                <a:ea typeface="Nekst"/>
                <a:cs typeface="Nekst"/>
                <a:sym typeface="Nekst"/>
              </a:rPr>
              <a:t>1U: 4, 8, 10 LFF, SFF (SATA/SAS/</a:t>
            </a:r>
            <a:r>
              <a:rPr dirty="0" err="1">
                <a:latin typeface="Nekst"/>
                <a:ea typeface="Nekst"/>
                <a:cs typeface="Nekst"/>
                <a:sym typeface="Nekst"/>
              </a:rPr>
              <a:t>NVMe</a:t>
            </a:r>
            <a:r>
              <a:rPr dirty="0">
                <a:latin typeface="Nekst"/>
                <a:ea typeface="Nekst"/>
                <a:cs typeface="Nekst"/>
                <a:sym typeface="Nekst"/>
              </a:rPr>
              <a:t>)</a:t>
            </a:r>
            <a:br>
              <a:rPr dirty="0">
                <a:latin typeface="Nekst"/>
                <a:ea typeface="Nekst"/>
                <a:cs typeface="Nekst"/>
                <a:sym typeface="Nekst"/>
              </a:rPr>
            </a:br>
            <a:r>
              <a:rPr dirty="0">
                <a:latin typeface="Nekst"/>
                <a:ea typeface="Nekst"/>
                <a:cs typeface="Nekst"/>
                <a:sym typeface="Nekst"/>
              </a:rPr>
              <a:t>2U: 8, 12, 24 LFF, SFF (SATA/SAS/</a:t>
            </a:r>
            <a:r>
              <a:rPr dirty="0" err="1">
                <a:latin typeface="Nekst"/>
                <a:ea typeface="Nekst"/>
                <a:cs typeface="Nekst"/>
                <a:sym typeface="Nekst"/>
              </a:rPr>
              <a:t>NVMe</a:t>
            </a:r>
            <a:r>
              <a:rPr dirty="0">
                <a:latin typeface="Nekst"/>
                <a:ea typeface="Nekst"/>
                <a:cs typeface="Nekst"/>
                <a:sym typeface="Nekst"/>
              </a:rPr>
              <a:t>)</a:t>
            </a:r>
            <a:endParaRPr sz="2800" dirty="0"/>
          </a:p>
          <a:p>
            <a:pPr>
              <a:lnSpc>
                <a:spcPts val="1800"/>
              </a:lnSpc>
              <a:spcBef>
                <a:spcPts val="1000"/>
              </a:spcBef>
              <a:defRPr sz="1400">
                <a:latin typeface="Nekst Bold"/>
                <a:ea typeface="Nekst Bold"/>
                <a:cs typeface="Nekst Bold"/>
                <a:sym typeface="Nekst Bold"/>
              </a:defRPr>
            </a:pPr>
            <a:r>
              <a:rPr dirty="0" err="1"/>
              <a:t>Конфигурация</a:t>
            </a:r>
            <a:r>
              <a:rPr dirty="0"/>
              <a:t> </a:t>
            </a:r>
            <a:r>
              <a:rPr dirty="0" err="1"/>
              <a:t>сетевых</a:t>
            </a:r>
            <a:r>
              <a:rPr dirty="0"/>
              <a:t> </a:t>
            </a:r>
            <a:r>
              <a:rPr dirty="0" err="1"/>
              <a:t>портов</a:t>
            </a:r>
            <a:r>
              <a:rPr dirty="0"/>
              <a:t> (</a:t>
            </a:r>
            <a:r>
              <a:rPr dirty="0" err="1"/>
              <a:t>опционально</a:t>
            </a:r>
            <a:r>
              <a:rPr dirty="0"/>
              <a:t>): </a:t>
            </a:r>
            <a:r>
              <a:rPr dirty="0">
                <a:latin typeface="Nekst"/>
                <a:ea typeface="Nekst"/>
                <a:cs typeface="Nekst"/>
                <a:sym typeface="Nekst"/>
              </a:rPr>
              <a:t>2*1GbE/2*10GbE/2*10G SFP+/2*25G SFP28</a:t>
            </a:r>
            <a:endParaRPr sz="2800" dirty="0"/>
          </a:p>
          <a:p>
            <a:pPr>
              <a:lnSpc>
                <a:spcPts val="1800"/>
              </a:lnSpc>
              <a:spcBef>
                <a:spcPts val="1000"/>
              </a:spcBef>
              <a:defRPr sz="1400">
                <a:latin typeface="Nekst Bold"/>
                <a:ea typeface="Nekst Bold"/>
                <a:cs typeface="Nekst Bold"/>
                <a:sym typeface="Nekst Bold"/>
              </a:defRPr>
            </a:pPr>
            <a:r>
              <a:rPr dirty="0" err="1"/>
              <a:t>Блок</a:t>
            </a:r>
            <a:r>
              <a:rPr dirty="0"/>
              <a:t> </a:t>
            </a:r>
            <a:r>
              <a:rPr dirty="0" err="1"/>
              <a:t>питания</a:t>
            </a:r>
            <a:r>
              <a:rPr dirty="0"/>
              <a:t>: </a:t>
            </a:r>
            <a:br>
              <a:rPr dirty="0"/>
            </a:br>
            <a:r>
              <a:rPr dirty="0">
                <a:latin typeface="Nekst"/>
                <a:ea typeface="Nekst"/>
                <a:cs typeface="Nekst"/>
                <a:sym typeface="Nekst"/>
              </a:rPr>
              <a:t>2*750W/1200W 80 Plus Platinum</a:t>
            </a:r>
          </a:p>
        </p:txBody>
      </p:sp>
      <p:pic>
        <p:nvPicPr>
          <p:cNvPr id="2" name="Рисунок 12" descr="Рисунок 12">
            <a:extLst>
              <a:ext uri="{FF2B5EF4-FFF2-40B4-BE49-F238E27FC236}">
                <a16:creationId xmlns:a16="http://schemas.microsoft.com/office/drawing/2014/main" id="{D1FBB010-3303-B0A1-7FBF-B1DF107089B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9183" y="1650671"/>
            <a:ext cx="5719994" cy="1811272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13" descr="Рисунок 13">
            <a:extLst>
              <a:ext uri="{FF2B5EF4-FFF2-40B4-BE49-F238E27FC236}">
                <a16:creationId xmlns:a16="http://schemas.microsoft.com/office/drawing/2014/main" id="{2A3F9D50-073E-EA90-5793-90296CA5A84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0000">
            <a:off x="5415010" y="1369443"/>
            <a:ext cx="5719994" cy="85906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83A317A-7CBF-EA27-51AD-FA4A3E0FC4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03" b="33574"/>
          <a:stretch/>
        </p:blipFill>
        <p:spPr>
          <a:xfrm>
            <a:off x="5182970" y="3461943"/>
            <a:ext cx="6198199" cy="181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903084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extBox 7"/>
          <p:cNvSpPr txBox="1"/>
          <p:nvPr/>
        </p:nvSpPr>
        <p:spPr>
          <a:xfrm>
            <a:off x="1029149" y="548680"/>
            <a:ext cx="9701650" cy="546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3600">
                <a:solidFill>
                  <a:srgbClr val="B82E46"/>
                </a:solidFill>
                <a:latin typeface="Nekst Bold"/>
                <a:ea typeface="Nekst Bold"/>
                <a:cs typeface="Nekst Bold"/>
                <a:sym typeface="Nekst Bold"/>
              </a:defRPr>
            </a:lvl1pPr>
          </a:lstStyle>
          <a:p>
            <a:r>
              <a:rPr dirty="0"/>
              <a:t>Pro</a:t>
            </a:r>
          </a:p>
        </p:txBody>
      </p:sp>
      <p:sp>
        <p:nvSpPr>
          <p:cNvPr id="113" name="Объект 20"/>
          <p:cNvSpPr txBox="1"/>
          <p:nvPr/>
        </p:nvSpPr>
        <p:spPr>
          <a:xfrm>
            <a:off x="1058827" y="1720587"/>
            <a:ext cx="5037173" cy="3691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b">
            <a:spAutoFit/>
          </a:bodyPr>
          <a:lstStyle/>
          <a:p>
            <a:pPr>
              <a:lnSpc>
                <a:spcPts val="1800"/>
              </a:lnSpc>
              <a:spcBef>
                <a:spcPts val="1000"/>
              </a:spcBef>
              <a:defRPr sz="1400">
                <a:latin typeface="Nekst Bold"/>
                <a:ea typeface="Nekst Bold"/>
                <a:cs typeface="Nekst Bold"/>
                <a:sym typeface="Nekst Bold"/>
              </a:defRPr>
            </a:pPr>
            <a:r>
              <a:rPr dirty="0" err="1"/>
              <a:t>Высота</a:t>
            </a:r>
            <a:r>
              <a:rPr dirty="0"/>
              <a:t>: </a:t>
            </a:r>
            <a:br>
              <a:rPr dirty="0"/>
            </a:br>
            <a:r>
              <a:rPr dirty="0">
                <a:latin typeface="Nekst"/>
                <a:ea typeface="Nekst"/>
                <a:cs typeface="Nekst"/>
                <a:sym typeface="Nekst"/>
              </a:rPr>
              <a:t>1U, 2U</a:t>
            </a:r>
            <a:endParaRPr sz="2800" dirty="0"/>
          </a:p>
          <a:p>
            <a:pPr>
              <a:lnSpc>
                <a:spcPts val="1800"/>
              </a:lnSpc>
              <a:spcBef>
                <a:spcPts val="1000"/>
              </a:spcBef>
              <a:defRPr sz="1400">
                <a:latin typeface="Nekst Bold"/>
                <a:ea typeface="Nekst Bold"/>
                <a:cs typeface="Nekst Bold"/>
                <a:sym typeface="Nekst Bold"/>
              </a:defRPr>
            </a:pPr>
            <a:r>
              <a:rPr dirty="0" err="1"/>
              <a:t>Процессоры</a:t>
            </a:r>
            <a:r>
              <a:rPr dirty="0"/>
              <a:t>: </a:t>
            </a:r>
            <a:br>
              <a:rPr dirty="0"/>
            </a:br>
            <a:r>
              <a:rPr dirty="0">
                <a:latin typeface="Nekst"/>
                <a:ea typeface="Nekst"/>
                <a:cs typeface="Nekst"/>
                <a:sym typeface="Nekst"/>
              </a:rPr>
              <a:t>2nd gen Intel Xeon Scalable (TDP: 205W)</a:t>
            </a:r>
            <a:endParaRPr sz="2800" dirty="0"/>
          </a:p>
          <a:p>
            <a:pPr>
              <a:lnSpc>
                <a:spcPts val="1800"/>
              </a:lnSpc>
              <a:spcBef>
                <a:spcPts val="1000"/>
              </a:spcBef>
              <a:defRPr sz="1400">
                <a:latin typeface="Nekst Bold"/>
                <a:ea typeface="Nekst Bold"/>
                <a:cs typeface="Nekst Bold"/>
                <a:sym typeface="Nekst Bold"/>
              </a:defRPr>
            </a:pPr>
            <a:r>
              <a:rPr dirty="0" err="1"/>
              <a:t>Количество</a:t>
            </a:r>
            <a:r>
              <a:rPr dirty="0"/>
              <a:t> </a:t>
            </a:r>
            <a:r>
              <a:rPr dirty="0" err="1"/>
              <a:t>слотов</a:t>
            </a:r>
            <a:r>
              <a:rPr dirty="0"/>
              <a:t> </a:t>
            </a:r>
            <a:r>
              <a:rPr dirty="0" err="1"/>
              <a:t>памяти</a:t>
            </a:r>
            <a:r>
              <a:rPr dirty="0"/>
              <a:t>: </a:t>
            </a:r>
            <a:br>
              <a:rPr dirty="0"/>
            </a:br>
            <a:r>
              <a:rPr dirty="0">
                <a:latin typeface="Nekst"/>
                <a:ea typeface="Nekst"/>
                <a:cs typeface="Nekst"/>
                <a:sym typeface="Nekst"/>
              </a:rPr>
              <a:t>24</a:t>
            </a:r>
            <a:endParaRPr sz="2800" dirty="0"/>
          </a:p>
          <a:p>
            <a:pPr>
              <a:lnSpc>
                <a:spcPts val="1800"/>
              </a:lnSpc>
              <a:spcBef>
                <a:spcPts val="1000"/>
              </a:spcBef>
              <a:defRPr sz="1400">
                <a:latin typeface="Nekst Bold"/>
                <a:ea typeface="Nekst Bold"/>
                <a:cs typeface="Nekst Bold"/>
                <a:sym typeface="Nekst Bold"/>
              </a:defRPr>
            </a:pPr>
            <a:r>
              <a:rPr dirty="0" err="1"/>
              <a:t>Количество</a:t>
            </a:r>
            <a:r>
              <a:rPr dirty="0"/>
              <a:t> </a:t>
            </a:r>
            <a:r>
              <a:rPr dirty="0" err="1"/>
              <a:t>дисков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фронтальной</a:t>
            </a:r>
            <a:r>
              <a:rPr dirty="0"/>
              <a:t> </a:t>
            </a:r>
            <a:r>
              <a:rPr dirty="0" err="1"/>
              <a:t>панели</a:t>
            </a:r>
            <a:r>
              <a:rPr dirty="0"/>
              <a:t>: </a:t>
            </a:r>
            <a:br>
              <a:rPr dirty="0"/>
            </a:br>
            <a:r>
              <a:rPr dirty="0">
                <a:latin typeface="Nekst"/>
                <a:ea typeface="Nekst"/>
                <a:cs typeface="Nekst"/>
                <a:sym typeface="Nekst"/>
              </a:rPr>
              <a:t>1U: 4, 8, 10 LFF, SFF (SATA/SAS/</a:t>
            </a:r>
            <a:r>
              <a:rPr dirty="0" err="1">
                <a:latin typeface="Nekst"/>
                <a:ea typeface="Nekst"/>
                <a:cs typeface="Nekst"/>
                <a:sym typeface="Nekst"/>
              </a:rPr>
              <a:t>NVMe</a:t>
            </a:r>
            <a:r>
              <a:rPr dirty="0">
                <a:latin typeface="Nekst"/>
                <a:ea typeface="Nekst"/>
                <a:cs typeface="Nekst"/>
                <a:sym typeface="Nekst"/>
              </a:rPr>
              <a:t>)</a:t>
            </a:r>
            <a:br>
              <a:rPr dirty="0">
                <a:latin typeface="Nekst"/>
                <a:ea typeface="Nekst"/>
                <a:cs typeface="Nekst"/>
                <a:sym typeface="Nekst"/>
              </a:rPr>
            </a:br>
            <a:r>
              <a:rPr dirty="0">
                <a:latin typeface="Nekst"/>
                <a:ea typeface="Nekst"/>
                <a:cs typeface="Nekst"/>
                <a:sym typeface="Nekst"/>
              </a:rPr>
              <a:t>2U: 8, 12, 24 LFF, SFF (SATA/SAS/</a:t>
            </a:r>
            <a:r>
              <a:rPr dirty="0" err="1">
                <a:latin typeface="Nekst"/>
                <a:ea typeface="Nekst"/>
                <a:cs typeface="Nekst"/>
                <a:sym typeface="Nekst"/>
              </a:rPr>
              <a:t>NVMe</a:t>
            </a:r>
            <a:r>
              <a:rPr dirty="0">
                <a:latin typeface="Nekst"/>
                <a:ea typeface="Nekst"/>
                <a:cs typeface="Nekst"/>
                <a:sym typeface="Nekst"/>
              </a:rPr>
              <a:t>)</a:t>
            </a:r>
            <a:endParaRPr sz="2800" dirty="0"/>
          </a:p>
          <a:p>
            <a:pPr>
              <a:lnSpc>
                <a:spcPts val="1800"/>
              </a:lnSpc>
              <a:spcBef>
                <a:spcPts val="1000"/>
              </a:spcBef>
              <a:defRPr sz="1400">
                <a:latin typeface="Nekst Bold"/>
                <a:ea typeface="Nekst Bold"/>
                <a:cs typeface="Nekst Bold"/>
                <a:sym typeface="Nekst Bold"/>
              </a:defRPr>
            </a:pPr>
            <a:r>
              <a:rPr dirty="0" err="1"/>
              <a:t>Конфигурация</a:t>
            </a:r>
            <a:r>
              <a:rPr dirty="0"/>
              <a:t> </a:t>
            </a:r>
            <a:r>
              <a:rPr dirty="0" err="1"/>
              <a:t>сетевых</a:t>
            </a:r>
            <a:r>
              <a:rPr dirty="0"/>
              <a:t> </a:t>
            </a:r>
            <a:r>
              <a:rPr dirty="0" err="1"/>
              <a:t>портов</a:t>
            </a:r>
            <a:r>
              <a:rPr dirty="0"/>
              <a:t> (</a:t>
            </a:r>
            <a:r>
              <a:rPr dirty="0" err="1"/>
              <a:t>опционально</a:t>
            </a:r>
            <a:r>
              <a:rPr dirty="0"/>
              <a:t>):</a:t>
            </a:r>
            <a:r>
              <a:rPr dirty="0">
                <a:latin typeface="Nekst"/>
                <a:ea typeface="Nekst"/>
                <a:cs typeface="Nekst"/>
                <a:sym typeface="Nekst"/>
              </a:rPr>
              <a:t> </a:t>
            </a:r>
            <a:br>
              <a:rPr dirty="0">
                <a:latin typeface="Nekst"/>
                <a:ea typeface="Nekst"/>
                <a:cs typeface="Nekst"/>
                <a:sym typeface="Nekst"/>
              </a:rPr>
            </a:br>
            <a:r>
              <a:rPr dirty="0">
                <a:latin typeface="Nekst"/>
                <a:ea typeface="Nekst"/>
                <a:cs typeface="Nekst"/>
                <a:sym typeface="Nekst"/>
              </a:rPr>
              <a:t>2*1GbE/2*10GbE/2*10G SFP+/2*25G SFP28 </a:t>
            </a:r>
            <a:endParaRPr sz="2800" dirty="0"/>
          </a:p>
          <a:p>
            <a:pPr>
              <a:lnSpc>
                <a:spcPts val="1800"/>
              </a:lnSpc>
              <a:spcBef>
                <a:spcPts val="1000"/>
              </a:spcBef>
              <a:defRPr sz="1400">
                <a:latin typeface="Nekst Bold"/>
                <a:ea typeface="Nekst Bold"/>
                <a:cs typeface="Nekst Bold"/>
                <a:sym typeface="Nekst Bold"/>
              </a:defRPr>
            </a:pPr>
            <a:r>
              <a:rPr dirty="0" err="1"/>
              <a:t>Блок</a:t>
            </a:r>
            <a:r>
              <a:rPr dirty="0"/>
              <a:t> </a:t>
            </a:r>
            <a:r>
              <a:rPr dirty="0" err="1"/>
              <a:t>питания</a:t>
            </a:r>
            <a:r>
              <a:rPr dirty="0"/>
              <a:t>:</a:t>
            </a:r>
            <a:br>
              <a:rPr dirty="0"/>
            </a:br>
            <a:r>
              <a:rPr dirty="0">
                <a:latin typeface="Nekst"/>
                <a:ea typeface="Nekst"/>
                <a:cs typeface="Nekst"/>
                <a:sym typeface="Nekst"/>
              </a:rPr>
              <a:t>2*800W/1200W 80 Plus Platinum</a:t>
            </a:r>
          </a:p>
        </p:txBody>
      </p:sp>
      <p:pic>
        <p:nvPicPr>
          <p:cNvPr id="2" name="Рисунок 28" descr="Рисунок 28">
            <a:extLst>
              <a:ext uri="{FF2B5EF4-FFF2-40B4-BE49-F238E27FC236}">
                <a16:creationId xmlns:a16="http://schemas.microsoft.com/office/drawing/2014/main" id="{7B606C01-E75C-7633-E60F-1E06E1277FA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54234" y="4015317"/>
            <a:ext cx="5882595" cy="2145721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13" descr="Рисунок 13">
            <a:extLst>
              <a:ext uri="{FF2B5EF4-FFF2-40B4-BE49-F238E27FC236}">
                <a16:creationId xmlns:a16="http://schemas.microsoft.com/office/drawing/2014/main" id="{476E4826-6DD6-BF78-B615-5AF032D2E82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217"/>
          <a:stretch>
            <a:fillRect/>
          </a:stretch>
        </p:blipFill>
        <p:spPr>
          <a:xfrm>
            <a:off x="5375918" y="2546973"/>
            <a:ext cx="5976666" cy="173108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3DE6763-EBD9-7E7F-B86D-94358D6AC2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52" b="36958"/>
          <a:stretch/>
        </p:blipFill>
        <p:spPr>
          <a:xfrm>
            <a:off x="5291672" y="1094780"/>
            <a:ext cx="6145157" cy="1590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218053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Box 6"/>
          <p:cNvSpPr txBox="1"/>
          <p:nvPr/>
        </p:nvSpPr>
        <p:spPr>
          <a:xfrm>
            <a:off x="1029149" y="548680"/>
            <a:ext cx="9701650" cy="546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3600">
                <a:solidFill>
                  <a:srgbClr val="B82E46"/>
                </a:solidFill>
                <a:latin typeface="Nekst Bold"/>
                <a:ea typeface="Nekst Bold"/>
                <a:cs typeface="Nekst Bold"/>
                <a:sym typeface="Nekst Bold"/>
              </a:defRPr>
            </a:lvl1pPr>
          </a:lstStyle>
          <a:p>
            <a:r>
              <a:rPr dirty="0"/>
              <a:t>Expert</a:t>
            </a:r>
          </a:p>
        </p:txBody>
      </p:sp>
      <p:sp>
        <p:nvSpPr>
          <p:cNvPr id="118" name="Объект 20"/>
          <p:cNvSpPr txBox="1"/>
          <p:nvPr/>
        </p:nvSpPr>
        <p:spPr>
          <a:xfrm>
            <a:off x="1029149" y="1748230"/>
            <a:ext cx="4807981" cy="4174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 anchor="b">
            <a:spAutoFit/>
          </a:bodyPr>
          <a:lstStyle/>
          <a:p>
            <a:pPr>
              <a:lnSpc>
                <a:spcPts val="1800"/>
              </a:lnSpc>
              <a:spcBef>
                <a:spcPts val="1000"/>
              </a:spcBef>
              <a:defRPr sz="1400">
                <a:latin typeface="Nekst Bold"/>
                <a:ea typeface="Nekst Bold"/>
                <a:cs typeface="Nekst Bold"/>
                <a:sym typeface="Nekst Bold"/>
              </a:defRPr>
            </a:pPr>
            <a:r>
              <a:rPr dirty="0" err="1"/>
              <a:t>Высота</a:t>
            </a:r>
            <a:r>
              <a:rPr dirty="0"/>
              <a:t>: </a:t>
            </a:r>
            <a:br>
              <a:rPr dirty="0"/>
            </a:br>
            <a:r>
              <a:rPr dirty="0">
                <a:latin typeface="Nekst"/>
                <a:ea typeface="Nekst"/>
                <a:cs typeface="Nekst"/>
                <a:sym typeface="Nekst"/>
              </a:rPr>
              <a:t>1U, 2U</a:t>
            </a:r>
            <a:endParaRPr sz="2800" dirty="0"/>
          </a:p>
          <a:p>
            <a:pPr>
              <a:lnSpc>
                <a:spcPts val="1800"/>
              </a:lnSpc>
              <a:spcBef>
                <a:spcPts val="1000"/>
              </a:spcBef>
              <a:defRPr sz="1400">
                <a:latin typeface="Nekst Bold"/>
                <a:ea typeface="Nekst Bold"/>
                <a:cs typeface="Nekst Bold"/>
                <a:sym typeface="Nekst Bold"/>
              </a:defRPr>
            </a:pPr>
            <a:r>
              <a:rPr dirty="0" err="1"/>
              <a:t>Процессоры</a:t>
            </a:r>
            <a:r>
              <a:rPr dirty="0"/>
              <a:t>: </a:t>
            </a:r>
            <a:br>
              <a:rPr dirty="0"/>
            </a:br>
            <a:r>
              <a:rPr dirty="0">
                <a:latin typeface="Nekst"/>
                <a:ea typeface="Nekst"/>
                <a:cs typeface="Nekst"/>
                <a:sym typeface="Nekst"/>
              </a:rPr>
              <a:t>3rd gen Intel Xeon Scalable (TDP: 270W)</a:t>
            </a:r>
            <a:endParaRPr sz="2800" dirty="0"/>
          </a:p>
          <a:p>
            <a:pPr>
              <a:lnSpc>
                <a:spcPts val="1800"/>
              </a:lnSpc>
              <a:spcBef>
                <a:spcPts val="1000"/>
              </a:spcBef>
              <a:defRPr sz="1400">
                <a:latin typeface="Nekst Bold"/>
                <a:ea typeface="Nekst Bold"/>
                <a:cs typeface="Nekst Bold"/>
                <a:sym typeface="Nekst Bold"/>
              </a:defRPr>
            </a:pPr>
            <a:r>
              <a:rPr dirty="0" err="1"/>
              <a:t>Количество</a:t>
            </a:r>
            <a:r>
              <a:rPr dirty="0"/>
              <a:t> </a:t>
            </a:r>
            <a:r>
              <a:rPr dirty="0" err="1"/>
              <a:t>слотов</a:t>
            </a:r>
            <a:r>
              <a:rPr dirty="0"/>
              <a:t> </a:t>
            </a:r>
            <a:r>
              <a:rPr dirty="0" err="1"/>
              <a:t>памяти</a:t>
            </a:r>
            <a:r>
              <a:rPr dirty="0"/>
              <a:t>: </a:t>
            </a:r>
            <a:br>
              <a:rPr dirty="0"/>
            </a:br>
            <a:r>
              <a:rPr dirty="0">
                <a:latin typeface="Nekst"/>
                <a:ea typeface="Nekst"/>
                <a:cs typeface="Nekst"/>
                <a:sym typeface="Nekst"/>
              </a:rPr>
              <a:t>32</a:t>
            </a:r>
            <a:endParaRPr sz="2800" dirty="0"/>
          </a:p>
          <a:p>
            <a:pPr>
              <a:lnSpc>
                <a:spcPts val="1800"/>
              </a:lnSpc>
              <a:spcBef>
                <a:spcPts val="1000"/>
              </a:spcBef>
              <a:defRPr sz="1400">
                <a:latin typeface="Nekst Bold"/>
                <a:ea typeface="Nekst Bold"/>
                <a:cs typeface="Nekst Bold"/>
                <a:sym typeface="Nekst Bold"/>
              </a:defRPr>
            </a:pPr>
            <a:r>
              <a:rPr dirty="0" err="1"/>
              <a:t>Количество</a:t>
            </a:r>
            <a:r>
              <a:rPr dirty="0"/>
              <a:t> </a:t>
            </a:r>
            <a:r>
              <a:rPr dirty="0" err="1"/>
              <a:t>дисков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фронтальной</a:t>
            </a:r>
            <a:r>
              <a:rPr dirty="0"/>
              <a:t> </a:t>
            </a:r>
            <a:r>
              <a:rPr dirty="0" err="1"/>
              <a:t>панели</a:t>
            </a:r>
            <a:r>
              <a:rPr dirty="0"/>
              <a:t>: </a:t>
            </a:r>
            <a:br>
              <a:rPr dirty="0"/>
            </a:br>
            <a:r>
              <a:rPr dirty="0">
                <a:latin typeface="Nekst"/>
                <a:ea typeface="Nekst"/>
                <a:cs typeface="Nekst"/>
                <a:sym typeface="Nekst"/>
              </a:rPr>
              <a:t>1U: 8, 10, 12 LFF, SFF (SATA/SAS/</a:t>
            </a:r>
            <a:r>
              <a:rPr dirty="0" err="1">
                <a:latin typeface="Nekst"/>
                <a:ea typeface="Nekst"/>
                <a:cs typeface="Nekst"/>
                <a:sym typeface="Nekst"/>
              </a:rPr>
              <a:t>NVMe</a:t>
            </a:r>
            <a:r>
              <a:rPr dirty="0">
                <a:latin typeface="Nekst"/>
                <a:ea typeface="Nekst"/>
                <a:cs typeface="Nekst"/>
                <a:sym typeface="Nekst"/>
              </a:rPr>
              <a:t>)</a:t>
            </a:r>
            <a:br>
              <a:rPr dirty="0">
                <a:latin typeface="Nekst"/>
                <a:ea typeface="Nekst"/>
                <a:cs typeface="Nekst"/>
                <a:sym typeface="Nekst"/>
              </a:rPr>
            </a:br>
            <a:r>
              <a:rPr dirty="0">
                <a:latin typeface="Nekst"/>
                <a:ea typeface="Nekst"/>
                <a:cs typeface="Nekst"/>
                <a:sym typeface="Nekst"/>
              </a:rPr>
              <a:t>2U: 8, 12, 16, 24 LFF, SFF (SATA/SAS/</a:t>
            </a:r>
            <a:r>
              <a:rPr dirty="0" err="1">
                <a:latin typeface="Nekst"/>
                <a:ea typeface="Nekst"/>
                <a:cs typeface="Nekst"/>
                <a:sym typeface="Nekst"/>
              </a:rPr>
              <a:t>NVMe</a:t>
            </a:r>
            <a:r>
              <a:rPr dirty="0">
                <a:latin typeface="Nekst"/>
                <a:ea typeface="Nekst"/>
                <a:cs typeface="Nekst"/>
                <a:sym typeface="Nekst"/>
              </a:rPr>
              <a:t>)</a:t>
            </a:r>
            <a:endParaRPr sz="2800" dirty="0"/>
          </a:p>
          <a:p>
            <a:pPr>
              <a:lnSpc>
                <a:spcPts val="1800"/>
              </a:lnSpc>
              <a:spcBef>
                <a:spcPts val="1000"/>
              </a:spcBef>
              <a:defRPr sz="1400">
                <a:latin typeface="Nekst Bold"/>
                <a:ea typeface="Nekst Bold"/>
                <a:cs typeface="Nekst Bold"/>
                <a:sym typeface="Nekst Bold"/>
              </a:defRPr>
            </a:pPr>
            <a:r>
              <a:rPr dirty="0" err="1"/>
              <a:t>Конфигурация</a:t>
            </a:r>
            <a:r>
              <a:rPr dirty="0"/>
              <a:t> </a:t>
            </a:r>
            <a:r>
              <a:rPr dirty="0" err="1"/>
              <a:t>сетевых</a:t>
            </a:r>
            <a:r>
              <a:rPr dirty="0"/>
              <a:t> </a:t>
            </a:r>
            <a:r>
              <a:rPr dirty="0" err="1"/>
              <a:t>портов</a:t>
            </a:r>
            <a:r>
              <a:rPr dirty="0"/>
              <a:t>: </a:t>
            </a:r>
            <a:br>
              <a:rPr dirty="0"/>
            </a:br>
            <a:r>
              <a:rPr dirty="0">
                <a:latin typeface="Nekst"/>
                <a:ea typeface="Nekst"/>
                <a:cs typeface="Nekst"/>
                <a:sym typeface="Nekst"/>
              </a:rPr>
              <a:t>1U: 2*10GbE, 2*10G SFP+ (</a:t>
            </a:r>
            <a:r>
              <a:rPr dirty="0" err="1">
                <a:latin typeface="Nekst"/>
                <a:ea typeface="Nekst"/>
                <a:cs typeface="Nekst"/>
                <a:sym typeface="Nekst"/>
              </a:rPr>
              <a:t>опционально</a:t>
            </a:r>
            <a:r>
              <a:rPr dirty="0">
                <a:latin typeface="Nekst"/>
                <a:ea typeface="Nekst"/>
                <a:cs typeface="Nekst"/>
                <a:sym typeface="Nekst"/>
              </a:rPr>
              <a:t>), OCP 3.0</a:t>
            </a:r>
            <a:br>
              <a:rPr dirty="0">
                <a:latin typeface="Nekst"/>
                <a:ea typeface="Nekst"/>
                <a:cs typeface="Nekst"/>
                <a:sym typeface="Nekst"/>
              </a:rPr>
            </a:br>
            <a:r>
              <a:rPr dirty="0">
                <a:latin typeface="Nekst"/>
                <a:ea typeface="Nekst"/>
                <a:cs typeface="Nekst"/>
                <a:sym typeface="Nekst"/>
              </a:rPr>
              <a:t>2U: 2*1GbE; 2*10GbE, 2*10G SFP+ (</a:t>
            </a:r>
            <a:r>
              <a:rPr dirty="0" err="1">
                <a:latin typeface="Nekst"/>
                <a:ea typeface="Nekst"/>
                <a:cs typeface="Nekst"/>
                <a:sym typeface="Nekst"/>
              </a:rPr>
              <a:t>опционально</a:t>
            </a:r>
            <a:r>
              <a:rPr dirty="0">
                <a:latin typeface="Nekst"/>
                <a:ea typeface="Nekst"/>
                <a:cs typeface="Nekst"/>
                <a:sym typeface="Nekst"/>
              </a:rPr>
              <a:t>), OCP 3.0</a:t>
            </a:r>
            <a:endParaRPr sz="2800" dirty="0"/>
          </a:p>
          <a:p>
            <a:pPr>
              <a:lnSpc>
                <a:spcPts val="1800"/>
              </a:lnSpc>
              <a:spcBef>
                <a:spcPts val="1000"/>
              </a:spcBef>
              <a:defRPr sz="1400">
                <a:latin typeface="Nekst Bold"/>
                <a:ea typeface="Nekst Bold"/>
                <a:cs typeface="Nekst Bold"/>
                <a:sym typeface="Nekst Bold"/>
              </a:defRPr>
            </a:pPr>
            <a:r>
              <a:rPr dirty="0" err="1"/>
              <a:t>Блок</a:t>
            </a:r>
            <a:r>
              <a:rPr dirty="0"/>
              <a:t> </a:t>
            </a:r>
            <a:r>
              <a:rPr dirty="0" err="1"/>
              <a:t>питания</a:t>
            </a:r>
            <a:r>
              <a:rPr dirty="0"/>
              <a:t>: </a:t>
            </a:r>
            <a:br>
              <a:rPr dirty="0"/>
            </a:br>
            <a:r>
              <a:rPr dirty="0">
                <a:latin typeface="Nekst"/>
                <a:ea typeface="Nekst"/>
                <a:cs typeface="Nekst"/>
                <a:sym typeface="Nekst"/>
              </a:rPr>
              <a:t>2*1200W/1600W 80 Plus Platinum</a:t>
            </a:r>
          </a:p>
        </p:txBody>
      </p:sp>
      <p:pic>
        <p:nvPicPr>
          <p:cNvPr id="2" name="Рисунок 28" descr="Рисунок 28">
            <a:extLst>
              <a:ext uri="{FF2B5EF4-FFF2-40B4-BE49-F238E27FC236}">
                <a16:creationId xmlns:a16="http://schemas.microsoft.com/office/drawing/2014/main" id="{80E63FE0-A9EA-5B79-6B62-22CDFD58978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34631" y="4049619"/>
            <a:ext cx="5882595" cy="2145721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10" descr="Рисунок 10">
            <a:extLst>
              <a:ext uri="{FF2B5EF4-FFF2-40B4-BE49-F238E27FC236}">
                <a16:creationId xmlns:a16="http://schemas.microsoft.com/office/drawing/2014/main" id="{20BA2C5B-D2D8-C4E6-E918-58BA15BC521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371"/>
          <a:stretch>
            <a:fillRect/>
          </a:stretch>
        </p:blipFill>
        <p:spPr>
          <a:xfrm>
            <a:off x="5677475" y="2433692"/>
            <a:ext cx="5740759" cy="1707376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2DD9F81-5112-BEB0-63E1-C157DF3BF3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72" b="38828"/>
          <a:stretch/>
        </p:blipFill>
        <p:spPr>
          <a:xfrm>
            <a:off x="5503051" y="1058319"/>
            <a:ext cx="6145756" cy="152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808959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Рисунок 26"/>
          <p:cNvSpPr/>
          <p:nvPr/>
        </p:nvSpPr>
        <p:spPr>
          <a:xfrm rot="17885891">
            <a:off x="-922388" y="5933292"/>
            <a:ext cx="1857596" cy="18813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199" y="11073"/>
                </a:moveTo>
                <a:lnTo>
                  <a:pt x="2211" y="17350"/>
                </a:lnTo>
                <a:lnTo>
                  <a:pt x="1" y="2240"/>
                </a:lnTo>
                <a:lnTo>
                  <a:pt x="8752" y="4"/>
                </a:lnTo>
                <a:lnTo>
                  <a:pt x="9199" y="11073"/>
                </a:lnTo>
                <a:close/>
                <a:moveTo>
                  <a:pt x="9199" y="11073"/>
                </a:moveTo>
                <a:lnTo>
                  <a:pt x="20221" y="13224"/>
                </a:lnTo>
                <a:moveTo>
                  <a:pt x="9199" y="11073"/>
                </a:moveTo>
                <a:lnTo>
                  <a:pt x="8756" y="0"/>
                </a:lnTo>
                <a:lnTo>
                  <a:pt x="21600" y="736"/>
                </a:lnTo>
                <a:moveTo>
                  <a:pt x="17042" y="21600"/>
                </a:moveTo>
                <a:lnTo>
                  <a:pt x="18396" y="3954"/>
                </a:lnTo>
                <a:moveTo>
                  <a:pt x="17042" y="21600"/>
                </a:moveTo>
                <a:lnTo>
                  <a:pt x="20221" y="13224"/>
                </a:lnTo>
                <a:moveTo>
                  <a:pt x="17042" y="21600"/>
                </a:moveTo>
                <a:lnTo>
                  <a:pt x="2210" y="17345"/>
                </a:lnTo>
                <a:lnTo>
                  <a:pt x="0" y="2236"/>
                </a:lnTo>
                <a:cubicBezTo>
                  <a:pt x="7184" y="2907"/>
                  <a:pt x="11212" y="3283"/>
                  <a:pt x="18396" y="3954"/>
                </a:cubicBezTo>
                <a:moveTo>
                  <a:pt x="18396" y="3954"/>
                </a:moveTo>
                <a:lnTo>
                  <a:pt x="21600" y="736"/>
                </a:lnTo>
                <a:moveTo>
                  <a:pt x="21600" y="736"/>
                </a:moveTo>
                <a:lnTo>
                  <a:pt x="20221" y="13224"/>
                </a:lnTo>
              </a:path>
            </a:pathLst>
          </a:custGeom>
          <a:ln w="9382" cap="rnd">
            <a:solidFill>
              <a:srgbClr val="FFFFFF"/>
            </a:solidFill>
          </a:ln>
        </p:spPr>
        <p:txBody>
          <a:bodyPr lIns="45718" tIns="45718" rIns="45718" bIns="45718" anchor="ctr"/>
          <a:lstStyle/>
          <a:p>
            <a:endParaRPr/>
          </a:p>
        </p:txBody>
      </p:sp>
      <p:pic>
        <p:nvPicPr>
          <p:cNvPr id="70" name="object 2">
            <a:extLst>
              <a:ext uri="{FF2B5EF4-FFF2-40B4-BE49-F238E27FC236}">
                <a16:creationId xmlns:a16="http://schemas.microsoft.com/office/drawing/2014/main" id="{A8D9EEEE-1E25-404F-BCB7-C9328E5D0366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07282" y="544170"/>
            <a:ext cx="10817025" cy="6084577"/>
          </a:xfrm>
          <a:prstGeom prst="rect">
            <a:avLst/>
          </a:prstGeom>
        </p:spPr>
      </p:pic>
      <p:sp>
        <p:nvSpPr>
          <p:cNvPr id="75" name="TextBox 25">
            <a:extLst>
              <a:ext uri="{FF2B5EF4-FFF2-40B4-BE49-F238E27FC236}">
                <a16:creationId xmlns:a16="http://schemas.microsoft.com/office/drawing/2014/main" id="{82EF4A76-F38F-401E-8C8D-0C039670C7A2}"/>
              </a:ext>
            </a:extLst>
          </p:cNvPr>
          <p:cNvSpPr txBox="1"/>
          <p:nvPr/>
        </p:nvSpPr>
        <p:spPr>
          <a:xfrm>
            <a:off x="767408" y="544170"/>
            <a:ext cx="9464680" cy="646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3600">
                <a:latin typeface="Nekst Bold"/>
                <a:ea typeface="Nekst Bold"/>
                <a:cs typeface="Nekst Bold"/>
                <a:sym typeface="Nekst Bold"/>
              </a:defRPr>
            </a:pPr>
            <a:r>
              <a:rPr lang="ru-RU" dirty="0"/>
              <a:t>Экосистема</a:t>
            </a:r>
            <a:endParaRPr dirty="0"/>
          </a:p>
        </p:txBody>
      </p:sp>
      <p:sp>
        <p:nvSpPr>
          <p:cNvPr id="2" name="Прямоугольник: один усеченный угол 1">
            <a:extLst>
              <a:ext uri="{FF2B5EF4-FFF2-40B4-BE49-F238E27FC236}">
                <a16:creationId xmlns:a16="http://schemas.microsoft.com/office/drawing/2014/main" id="{50E984CE-F360-4F85-9A0F-D255FC505D20}"/>
              </a:ext>
            </a:extLst>
          </p:cNvPr>
          <p:cNvSpPr/>
          <p:nvPr/>
        </p:nvSpPr>
        <p:spPr>
          <a:xfrm flipH="1">
            <a:off x="2434243" y="4264702"/>
            <a:ext cx="1680556" cy="1686393"/>
          </a:xfrm>
          <a:prstGeom prst="snip1Rect">
            <a:avLst>
              <a:gd name="adj" fmla="val 50000"/>
            </a:avLst>
          </a:prstGeom>
          <a:noFill/>
          <a:ln w="31750" cap="flat">
            <a:solidFill>
              <a:srgbClr val="B82E46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36716383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TextBox 6"/>
          <p:cNvSpPr txBox="1"/>
          <p:nvPr/>
        </p:nvSpPr>
        <p:spPr>
          <a:xfrm>
            <a:off x="1029149" y="548680"/>
            <a:ext cx="4085028" cy="646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3600" spc="110">
                <a:solidFill>
                  <a:srgbClr val="B82E46"/>
                </a:solidFill>
                <a:latin typeface="Nekst Bold"/>
                <a:ea typeface="Nekst Bold"/>
                <a:cs typeface="Nekst Bold"/>
                <a:sym typeface="Nekst Bold"/>
              </a:defRPr>
            </a:lvl1pPr>
          </a:lstStyle>
          <a:p>
            <a:r>
              <a:rPr lang="ru-RU" dirty="0"/>
              <a:t>Серверы</a:t>
            </a:r>
            <a:endParaRPr dirty="0"/>
          </a:p>
        </p:txBody>
      </p:sp>
      <p:graphicFrame>
        <p:nvGraphicFramePr>
          <p:cNvPr id="847" name="Таблица 20"/>
          <p:cNvGraphicFramePr/>
          <p:nvPr>
            <p:extLst/>
          </p:nvPr>
        </p:nvGraphicFramePr>
        <p:xfrm>
          <a:off x="1163639" y="1341437"/>
          <a:ext cx="10192982" cy="4859339"/>
        </p:xfrm>
        <a:graphic>
          <a:graphicData uri="http://schemas.openxmlformats.org/drawingml/2006/table">
            <a:tbl>
              <a:tblPr/>
              <a:tblGrid>
                <a:gridCol w="17092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889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74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474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7966">
                <a:tc>
                  <a:txBody>
                    <a:bodyPr/>
                    <a:lstStyle/>
                    <a:p>
                      <a:pPr algn="l" defTabSz="914318">
                        <a:lnSpc>
                          <a:spcPts val="1400"/>
                        </a:lnSpc>
                        <a:defRPr sz="600">
                          <a:latin typeface="Nekst"/>
                          <a:ea typeface="Nekst"/>
                          <a:cs typeface="Nekst"/>
                          <a:sym typeface="Nekst"/>
                        </a:defRPr>
                      </a:pPr>
                      <a:endParaRPr sz="1200" dirty="0"/>
                    </a:p>
                  </a:txBody>
                  <a:tcPr marL="108000" marR="72000" marT="72000" marB="72000" anchor="ctr" horzOverflow="overflow">
                    <a:lnL w="12700">
                      <a:noFill/>
                      <a:miter lim="400000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miter lim="400000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318">
                        <a:lnSpc>
                          <a:spcPts val="1400"/>
                        </a:lnSpc>
                        <a:defRPr sz="1800"/>
                      </a:pPr>
                      <a:r>
                        <a:rPr lang="en-US" sz="1400" b="1" dirty="0">
                          <a:latin typeface="Nekst Bold" panose="00000800000000000000" pitchFamily="2" charset="-52"/>
                          <a:ea typeface="Nekst"/>
                          <a:cs typeface="Nekst"/>
                          <a:sym typeface="Nekst"/>
                        </a:rPr>
                        <a:t>Standard</a:t>
                      </a:r>
                      <a:endParaRPr sz="1400" b="1" dirty="0">
                        <a:latin typeface="Nekst Bold" panose="00000800000000000000" pitchFamily="2" charset="-52"/>
                        <a:ea typeface="Nekst"/>
                        <a:cs typeface="Nekst"/>
                        <a:sym typeface="Nekst"/>
                      </a:endParaRPr>
                    </a:p>
                  </a:txBody>
                  <a:tcPr marL="108000" marR="72000" marT="72000" marB="72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miter lim="400000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318">
                        <a:lnSpc>
                          <a:spcPts val="1400"/>
                        </a:lnSpc>
                        <a:defRPr sz="1800"/>
                      </a:pPr>
                      <a:r>
                        <a:rPr lang="en-US" sz="1400" b="1" dirty="0">
                          <a:latin typeface="Nekst Bold" panose="00000800000000000000" pitchFamily="2" charset="-52"/>
                          <a:ea typeface="Nekst"/>
                          <a:cs typeface="Nekst"/>
                          <a:sym typeface="Nekst"/>
                        </a:rPr>
                        <a:t>Pro</a:t>
                      </a:r>
                      <a:endParaRPr sz="1400" b="1" dirty="0">
                        <a:latin typeface="Nekst Bold" panose="00000800000000000000" pitchFamily="2" charset="-52"/>
                        <a:ea typeface="Nekst"/>
                        <a:cs typeface="Nekst"/>
                        <a:sym typeface="Nekst"/>
                      </a:endParaRPr>
                    </a:p>
                  </a:txBody>
                  <a:tcPr marL="108000" marR="72000" marT="72000" marB="72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miter lim="400000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318">
                        <a:lnSpc>
                          <a:spcPts val="1400"/>
                        </a:lnSpc>
                        <a:defRPr sz="1800"/>
                      </a:pPr>
                      <a:r>
                        <a:rPr lang="en-US" sz="1400" b="1" dirty="0">
                          <a:latin typeface="Nekst Bold" panose="00000800000000000000" pitchFamily="2" charset="-52"/>
                          <a:ea typeface="Nekst"/>
                          <a:cs typeface="Nekst"/>
                          <a:sym typeface="Nekst"/>
                        </a:rPr>
                        <a:t>Expert</a:t>
                      </a:r>
                      <a:endParaRPr sz="1400" b="1" dirty="0">
                        <a:latin typeface="Nekst Bold" panose="00000800000000000000" pitchFamily="2" charset="-52"/>
                        <a:ea typeface="Nekst"/>
                        <a:cs typeface="Nekst"/>
                        <a:sym typeface="Nekst"/>
                      </a:endParaRPr>
                    </a:p>
                  </a:txBody>
                  <a:tcPr marL="108000" marR="72000" marT="72000" marB="72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7966">
                <a:tc>
                  <a:txBody>
                    <a:bodyPr/>
                    <a:lstStyle/>
                    <a:p>
                      <a:pPr algn="l" defTabSz="914318">
                        <a:lnSpc>
                          <a:spcPts val="1400"/>
                        </a:lnSpc>
                        <a:defRPr sz="1800"/>
                      </a:pPr>
                      <a:r>
                        <a:rPr lang="ru-RU" sz="1400" b="1" dirty="0">
                          <a:latin typeface="Nekst"/>
                          <a:ea typeface="Nekst"/>
                          <a:cs typeface="Nekst"/>
                          <a:sym typeface="Nekst"/>
                        </a:rPr>
                        <a:t>Высота</a:t>
                      </a:r>
                      <a:endParaRPr sz="1400" b="1" dirty="0">
                        <a:latin typeface="Nekst"/>
                        <a:ea typeface="Nekst"/>
                        <a:cs typeface="Nekst"/>
                        <a:sym typeface="Nekst"/>
                      </a:endParaRPr>
                    </a:p>
                  </a:txBody>
                  <a:tcPr marL="108000" marR="72000" marT="72000" marB="72000" anchor="ctr" horzOverflow="overflow">
                    <a:lnL w="12700">
                      <a:noFill/>
                      <a:miter lim="400000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318">
                        <a:lnSpc>
                          <a:spcPts val="1400"/>
                        </a:lnSpc>
                        <a:defRPr sz="1800"/>
                      </a:pPr>
                      <a:r>
                        <a:rPr lang="en-US" sz="1200" dirty="0">
                          <a:latin typeface="Nekst"/>
                          <a:ea typeface="Nekst"/>
                          <a:cs typeface="Nekst"/>
                          <a:sym typeface="Nekst"/>
                        </a:rPr>
                        <a:t>1U, 2U</a:t>
                      </a:r>
                      <a:endParaRPr sz="1200" dirty="0">
                        <a:latin typeface="Nekst"/>
                        <a:ea typeface="Nekst"/>
                        <a:cs typeface="Nekst"/>
                        <a:sym typeface="Nekst"/>
                      </a:endParaRPr>
                    </a:p>
                  </a:txBody>
                  <a:tcPr marL="108000" marR="72000" marT="72000" marB="72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18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US" sz="1200" dirty="0">
                          <a:latin typeface="Nekst"/>
                          <a:ea typeface="Nekst"/>
                          <a:cs typeface="Nekst"/>
                          <a:sym typeface="Nekst"/>
                        </a:rPr>
                        <a:t>1U, 2U</a:t>
                      </a:r>
                      <a:endParaRPr lang="en-US" sz="2400" dirty="0"/>
                    </a:p>
                  </a:txBody>
                  <a:tcPr marL="108000" marR="72000" marT="72000" marB="72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18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US" sz="1200" dirty="0">
                          <a:latin typeface="Nekst"/>
                          <a:ea typeface="Nekst"/>
                          <a:cs typeface="Nekst"/>
                          <a:sym typeface="Nekst"/>
                        </a:rPr>
                        <a:t>1U, 2U</a:t>
                      </a:r>
                      <a:endParaRPr lang="en-US" sz="2400" dirty="0"/>
                    </a:p>
                  </a:txBody>
                  <a:tcPr marL="108000" marR="72000" marT="72000" marB="72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noFill/>
                      <a:miter lim="400000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31039">
                <a:tc>
                  <a:txBody>
                    <a:bodyPr/>
                    <a:lstStyle/>
                    <a:p>
                      <a:pPr algn="l" defTabSz="914318">
                        <a:lnSpc>
                          <a:spcPts val="1400"/>
                        </a:lnSpc>
                        <a:defRPr sz="1800"/>
                      </a:pPr>
                      <a:r>
                        <a:rPr lang="ru-RU" sz="1400" b="1" dirty="0">
                          <a:latin typeface="Nekst"/>
                          <a:ea typeface="Nekst"/>
                          <a:cs typeface="Nekst"/>
                          <a:sym typeface="Nekst"/>
                        </a:rPr>
                        <a:t>Процессоры</a:t>
                      </a:r>
                      <a:endParaRPr sz="1400" b="1" dirty="0">
                        <a:latin typeface="Nekst"/>
                        <a:ea typeface="Nekst"/>
                        <a:cs typeface="Nekst"/>
                        <a:sym typeface="Nekst"/>
                      </a:endParaRPr>
                    </a:p>
                  </a:txBody>
                  <a:tcPr marL="108000" marR="72000" marT="72000" marB="72000" anchor="ctr" horzOverflow="overflow">
                    <a:lnL w="12700">
                      <a:noFill/>
                      <a:miter lim="400000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318">
                        <a:lnSpc>
                          <a:spcPts val="1400"/>
                        </a:lnSpc>
                        <a:defRPr sz="1800"/>
                      </a:pPr>
                      <a:r>
                        <a:rPr lang="en-US" sz="1200" dirty="0">
                          <a:latin typeface="Nekst"/>
                          <a:ea typeface="Nekst"/>
                          <a:cs typeface="Nekst"/>
                          <a:sym typeface="Nekst"/>
                        </a:rPr>
                        <a:t>2nd gen Intel Xeon Scalable (TDP: 205W), </a:t>
                      </a:r>
                      <a:br>
                        <a:rPr lang="en-US" sz="1200" dirty="0">
                          <a:latin typeface="Nekst"/>
                          <a:ea typeface="Nekst"/>
                          <a:cs typeface="Nekst"/>
                          <a:sym typeface="Nekst"/>
                        </a:rPr>
                      </a:br>
                      <a:r>
                        <a:rPr lang="en-US" sz="1200" dirty="0">
                          <a:latin typeface="Nekst"/>
                          <a:ea typeface="Nekst"/>
                          <a:cs typeface="Nekst"/>
                          <a:sym typeface="Nekst"/>
                        </a:rPr>
                        <a:t>3rd gen Intel Xeon Scalable (TDP: 270W)</a:t>
                      </a:r>
                    </a:p>
                  </a:txBody>
                  <a:tcPr marL="108000" marR="72000" marT="72000" marB="72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18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US" sz="1200" dirty="0">
                          <a:latin typeface="Nekst"/>
                          <a:ea typeface="Nekst"/>
                          <a:cs typeface="Nekst"/>
                          <a:sym typeface="Nekst"/>
                        </a:rPr>
                        <a:t>2nd gen Intel Xeon Scalable (TDP: 205W)</a:t>
                      </a:r>
                      <a:endParaRPr lang="en-US" sz="2400" dirty="0"/>
                    </a:p>
                  </a:txBody>
                  <a:tcPr marL="108000" marR="72000" marT="72000" marB="72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18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US" sz="1200" dirty="0">
                          <a:latin typeface="Nekst"/>
                          <a:ea typeface="Nekst"/>
                          <a:cs typeface="Nekst"/>
                          <a:sym typeface="Nekst"/>
                        </a:rPr>
                        <a:t>3rd gen Intel Xeon Scalable (TDP: 270W)</a:t>
                      </a:r>
                      <a:endParaRPr lang="en-US" sz="2400" dirty="0"/>
                    </a:p>
                  </a:txBody>
                  <a:tcPr marL="108000" marR="72000" marT="72000" marB="72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noFill/>
                      <a:miter lim="400000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2324">
                <a:tc>
                  <a:txBody>
                    <a:bodyPr/>
                    <a:lstStyle/>
                    <a:p>
                      <a:pPr algn="l" defTabSz="914318">
                        <a:lnSpc>
                          <a:spcPts val="1400"/>
                        </a:lnSpc>
                        <a:defRPr sz="1800"/>
                      </a:pPr>
                      <a:r>
                        <a:rPr lang="ru-RU" sz="1400" b="1" dirty="0">
                          <a:latin typeface="Nekst"/>
                          <a:ea typeface="Nekst"/>
                          <a:cs typeface="Nekst"/>
                          <a:sym typeface="Nekst"/>
                        </a:rPr>
                        <a:t>Количество слотов памяти</a:t>
                      </a:r>
                      <a:endParaRPr sz="1400" b="1" dirty="0">
                        <a:latin typeface="Nekst"/>
                        <a:ea typeface="Nekst"/>
                        <a:cs typeface="Nekst"/>
                        <a:sym typeface="Nekst"/>
                      </a:endParaRPr>
                    </a:p>
                  </a:txBody>
                  <a:tcPr marL="108000" marR="72000" marT="72000" marB="72000" anchor="ctr" horzOverflow="overflow">
                    <a:lnL w="12700">
                      <a:noFill/>
                      <a:miter lim="400000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318">
                        <a:lnSpc>
                          <a:spcPts val="1400"/>
                        </a:lnSpc>
                        <a:defRPr sz="1800"/>
                      </a:pPr>
                      <a:r>
                        <a:rPr lang="ru-RU" sz="1200" dirty="0">
                          <a:latin typeface="Nekst"/>
                          <a:ea typeface="Nekst"/>
                          <a:cs typeface="Nekst"/>
                          <a:sym typeface="Nekst"/>
                        </a:rPr>
                        <a:t>16</a:t>
                      </a:r>
                      <a:endParaRPr sz="1200" dirty="0">
                        <a:latin typeface="Nekst"/>
                        <a:ea typeface="Nekst"/>
                        <a:cs typeface="Nekst"/>
                        <a:sym typeface="Nekst"/>
                      </a:endParaRPr>
                    </a:p>
                  </a:txBody>
                  <a:tcPr marL="108000" marR="72000" marT="72000" marB="72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18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ru-RU" sz="1200" dirty="0">
                          <a:latin typeface="Nekst"/>
                          <a:ea typeface="Nekst"/>
                          <a:cs typeface="Nekst"/>
                          <a:sym typeface="Nekst"/>
                        </a:rPr>
                        <a:t>24</a:t>
                      </a:r>
                      <a:endParaRPr lang="ru-RU" sz="2400" dirty="0"/>
                    </a:p>
                  </a:txBody>
                  <a:tcPr marL="108000" marR="72000" marT="72000" marB="72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318">
                        <a:lnSpc>
                          <a:spcPts val="1400"/>
                        </a:lnSpc>
                        <a:defRPr sz="1800"/>
                      </a:pPr>
                      <a:r>
                        <a:rPr lang="ru-RU" sz="1200" dirty="0">
                          <a:latin typeface="Nekst"/>
                          <a:ea typeface="Nekst"/>
                          <a:cs typeface="Nekst"/>
                          <a:sym typeface="Nekst"/>
                        </a:rPr>
                        <a:t>32</a:t>
                      </a:r>
                      <a:endParaRPr sz="1200" dirty="0">
                        <a:latin typeface="Nekst"/>
                        <a:ea typeface="Nekst"/>
                        <a:cs typeface="Nekst"/>
                        <a:sym typeface="Nekst"/>
                      </a:endParaRPr>
                    </a:p>
                  </a:txBody>
                  <a:tcPr marL="108000" marR="72000" marT="72000" marB="72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noFill/>
                      <a:miter lim="400000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31039">
                <a:tc>
                  <a:txBody>
                    <a:bodyPr/>
                    <a:lstStyle/>
                    <a:p>
                      <a:pPr algn="l" defTabSz="914318">
                        <a:lnSpc>
                          <a:spcPts val="1400"/>
                        </a:lnSpc>
                        <a:defRPr sz="1800"/>
                      </a:pPr>
                      <a:r>
                        <a:rPr lang="ru-RU" sz="1400" b="1" dirty="0">
                          <a:latin typeface="Nekst"/>
                          <a:ea typeface="Nekst"/>
                          <a:cs typeface="Nekst"/>
                          <a:sym typeface="Nekst"/>
                        </a:rPr>
                        <a:t>Количество дисков на фронтальной панели</a:t>
                      </a:r>
                      <a:endParaRPr sz="1400" b="1" dirty="0">
                        <a:latin typeface="Nekst"/>
                        <a:ea typeface="Nekst"/>
                        <a:cs typeface="Nekst"/>
                        <a:sym typeface="Nekst"/>
                      </a:endParaRPr>
                    </a:p>
                  </a:txBody>
                  <a:tcPr marL="108000" marR="72000" marT="72000" marB="72000" anchor="ctr" horzOverflow="overflow">
                    <a:lnL w="12700">
                      <a:noFill/>
                      <a:miter lim="400000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18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US" sz="1200" dirty="0">
                          <a:latin typeface="Nekst"/>
                          <a:ea typeface="Nekst"/>
                          <a:cs typeface="Nekst"/>
                          <a:sym typeface="Nekst"/>
                        </a:rPr>
                        <a:t>1U: 4, 8, 10 LFF, SFF (SATA/SAS/</a:t>
                      </a:r>
                      <a:r>
                        <a:rPr lang="en-US" sz="1200" dirty="0" err="1">
                          <a:latin typeface="Nekst"/>
                          <a:ea typeface="Nekst"/>
                          <a:cs typeface="Nekst"/>
                          <a:sym typeface="Nekst"/>
                        </a:rPr>
                        <a:t>NVMe</a:t>
                      </a:r>
                      <a:r>
                        <a:rPr lang="en-US" sz="1200" dirty="0">
                          <a:latin typeface="Nekst"/>
                          <a:ea typeface="Nekst"/>
                          <a:cs typeface="Nekst"/>
                          <a:sym typeface="Nekst"/>
                        </a:rPr>
                        <a:t>)</a:t>
                      </a:r>
                      <a:br>
                        <a:rPr lang="en-US" sz="1200" dirty="0">
                          <a:latin typeface="Nekst"/>
                          <a:ea typeface="Nekst"/>
                          <a:cs typeface="Nekst"/>
                          <a:sym typeface="Nekst"/>
                        </a:rPr>
                      </a:br>
                      <a:r>
                        <a:rPr lang="en-US" sz="1200" dirty="0">
                          <a:latin typeface="Nekst"/>
                          <a:ea typeface="Nekst"/>
                          <a:cs typeface="Nekst"/>
                          <a:sym typeface="Nekst"/>
                        </a:rPr>
                        <a:t>2U: 8, 12, 24 LFF, SFF (SATA/SAS/</a:t>
                      </a:r>
                      <a:r>
                        <a:rPr lang="en-US" sz="1200" dirty="0" err="1">
                          <a:latin typeface="Nekst"/>
                          <a:ea typeface="Nekst"/>
                          <a:cs typeface="Nekst"/>
                          <a:sym typeface="Nekst"/>
                        </a:rPr>
                        <a:t>NVMe</a:t>
                      </a:r>
                      <a:r>
                        <a:rPr lang="en-US" sz="1200" dirty="0">
                          <a:latin typeface="Nekst"/>
                          <a:ea typeface="Nekst"/>
                          <a:cs typeface="Nekst"/>
                          <a:sym typeface="Nekst"/>
                        </a:rPr>
                        <a:t>)</a:t>
                      </a:r>
                      <a:endParaRPr lang="en-US" sz="2400" dirty="0"/>
                    </a:p>
                  </a:txBody>
                  <a:tcPr marL="108000" marR="72000" marT="72000" marB="72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18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US" sz="1200" dirty="0">
                          <a:latin typeface="Nekst"/>
                          <a:ea typeface="Nekst"/>
                          <a:cs typeface="Nekst"/>
                          <a:sym typeface="Nekst"/>
                        </a:rPr>
                        <a:t>1U: 4, 8, 10 LFF, SFF (SATA/SAS/</a:t>
                      </a:r>
                      <a:r>
                        <a:rPr lang="en-US" sz="1200" dirty="0" err="1">
                          <a:latin typeface="Nekst"/>
                          <a:ea typeface="Nekst"/>
                          <a:cs typeface="Nekst"/>
                          <a:sym typeface="Nekst"/>
                        </a:rPr>
                        <a:t>NVMe</a:t>
                      </a:r>
                      <a:r>
                        <a:rPr lang="en-US" sz="1200" dirty="0">
                          <a:latin typeface="Nekst"/>
                          <a:ea typeface="Nekst"/>
                          <a:cs typeface="Nekst"/>
                          <a:sym typeface="Nekst"/>
                        </a:rPr>
                        <a:t>)</a:t>
                      </a:r>
                      <a:br>
                        <a:rPr lang="en-US" sz="1200" dirty="0">
                          <a:latin typeface="Nekst"/>
                          <a:ea typeface="Nekst"/>
                          <a:cs typeface="Nekst"/>
                          <a:sym typeface="Nekst"/>
                        </a:rPr>
                      </a:br>
                      <a:r>
                        <a:rPr lang="en-US" sz="1200" dirty="0">
                          <a:latin typeface="Nekst"/>
                          <a:ea typeface="Nekst"/>
                          <a:cs typeface="Nekst"/>
                          <a:sym typeface="Nekst"/>
                        </a:rPr>
                        <a:t>2U: 8, 12, 24 LFF, SFF (SATA/SAS/</a:t>
                      </a:r>
                      <a:r>
                        <a:rPr lang="en-US" sz="1200" dirty="0" err="1">
                          <a:latin typeface="Nekst"/>
                          <a:ea typeface="Nekst"/>
                          <a:cs typeface="Nekst"/>
                          <a:sym typeface="Nekst"/>
                        </a:rPr>
                        <a:t>NVMe</a:t>
                      </a:r>
                      <a:r>
                        <a:rPr lang="en-US" sz="1200" dirty="0">
                          <a:latin typeface="Nekst"/>
                          <a:ea typeface="Nekst"/>
                          <a:cs typeface="Nekst"/>
                          <a:sym typeface="Nekst"/>
                        </a:rPr>
                        <a:t>)</a:t>
                      </a:r>
                      <a:endParaRPr lang="en-US" sz="2400" dirty="0"/>
                    </a:p>
                  </a:txBody>
                  <a:tcPr marL="108000" marR="72000" marT="72000" marB="72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18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US" sz="1200" dirty="0">
                          <a:latin typeface="Nekst"/>
                          <a:ea typeface="Nekst"/>
                          <a:cs typeface="Nekst"/>
                          <a:sym typeface="Nekst"/>
                        </a:rPr>
                        <a:t>1U: 8, 10, 12 LFF, SFF (SATA/SAS/</a:t>
                      </a:r>
                      <a:r>
                        <a:rPr lang="en-US" sz="1200" dirty="0" err="1">
                          <a:latin typeface="Nekst"/>
                          <a:ea typeface="Nekst"/>
                          <a:cs typeface="Nekst"/>
                          <a:sym typeface="Nekst"/>
                        </a:rPr>
                        <a:t>NVMe</a:t>
                      </a:r>
                      <a:r>
                        <a:rPr lang="en-US" sz="1200" dirty="0">
                          <a:latin typeface="Nekst"/>
                          <a:ea typeface="Nekst"/>
                          <a:cs typeface="Nekst"/>
                          <a:sym typeface="Nekst"/>
                        </a:rPr>
                        <a:t>)</a:t>
                      </a:r>
                      <a:br>
                        <a:rPr lang="en-US" sz="1200" dirty="0">
                          <a:latin typeface="Nekst"/>
                          <a:ea typeface="Nekst"/>
                          <a:cs typeface="Nekst"/>
                          <a:sym typeface="Nekst"/>
                        </a:rPr>
                      </a:br>
                      <a:r>
                        <a:rPr lang="en-US" sz="1200" dirty="0">
                          <a:latin typeface="Nekst"/>
                          <a:ea typeface="Nekst"/>
                          <a:cs typeface="Nekst"/>
                          <a:sym typeface="Nekst"/>
                        </a:rPr>
                        <a:t>2U: 8, 12, 16, 24 LFF, SFF (SATA/SAS/</a:t>
                      </a:r>
                      <a:r>
                        <a:rPr lang="en-US" sz="1200" dirty="0" err="1">
                          <a:latin typeface="Nekst"/>
                          <a:ea typeface="Nekst"/>
                          <a:cs typeface="Nekst"/>
                          <a:sym typeface="Nekst"/>
                        </a:rPr>
                        <a:t>NVMe</a:t>
                      </a:r>
                      <a:r>
                        <a:rPr lang="en-US" sz="1200" dirty="0">
                          <a:latin typeface="Nekst"/>
                          <a:ea typeface="Nekst"/>
                          <a:cs typeface="Nekst"/>
                          <a:sym typeface="Nekst"/>
                        </a:rPr>
                        <a:t>)</a:t>
                      </a:r>
                      <a:endParaRPr lang="en-US" sz="2400" dirty="0"/>
                    </a:p>
                  </a:txBody>
                  <a:tcPr marL="108000" marR="72000" marT="72000" marB="72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noFill/>
                      <a:miter lim="400000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31039">
                <a:tc>
                  <a:txBody>
                    <a:bodyPr/>
                    <a:lstStyle/>
                    <a:p>
                      <a:pPr algn="l" defTabSz="914318">
                        <a:lnSpc>
                          <a:spcPts val="1400"/>
                        </a:lnSpc>
                        <a:defRPr sz="1800"/>
                      </a:pPr>
                      <a:r>
                        <a:rPr lang="ru-RU" sz="1400" b="1" dirty="0">
                          <a:latin typeface="Nekst"/>
                          <a:ea typeface="Nekst"/>
                          <a:cs typeface="Nekst"/>
                          <a:sym typeface="Nekst"/>
                        </a:rPr>
                        <a:t>Конфигурация сетевых портов </a:t>
                      </a:r>
                      <a:endParaRPr sz="1400" b="1" dirty="0">
                        <a:latin typeface="Nekst"/>
                        <a:ea typeface="Nekst"/>
                        <a:cs typeface="Nekst"/>
                        <a:sym typeface="Nekst"/>
                      </a:endParaRPr>
                    </a:p>
                  </a:txBody>
                  <a:tcPr marL="108000" marR="72000" marT="72000" marB="72000" anchor="ctr" horzOverflow="overflow">
                    <a:lnL w="12700">
                      <a:noFill/>
                      <a:miter lim="400000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318">
                        <a:lnSpc>
                          <a:spcPts val="1400"/>
                        </a:lnSpc>
                        <a:defRPr sz="1800"/>
                      </a:pPr>
                      <a:r>
                        <a:rPr lang="en-US" sz="1200" dirty="0">
                          <a:latin typeface="Nekst"/>
                          <a:ea typeface="Nekst"/>
                          <a:cs typeface="Nekst"/>
                          <a:sym typeface="Nekst"/>
                        </a:rPr>
                        <a:t>2*1GbE/2*10GbE/2*10G SFP+/</a:t>
                      </a:r>
                      <a:br>
                        <a:rPr lang="ru-RU" sz="1200" dirty="0">
                          <a:latin typeface="Nekst"/>
                          <a:ea typeface="Nekst"/>
                          <a:cs typeface="Nekst"/>
                          <a:sym typeface="Nekst"/>
                        </a:rPr>
                      </a:br>
                      <a:r>
                        <a:rPr lang="en-US" sz="1200" dirty="0">
                          <a:latin typeface="Nekst"/>
                          <a:ea typeface="Nekst"/>
                          <a:cs typeface="Nekst"/>
                          <a:sym typeface="Nekst"/>
                        </a:rPr>
                        <a:t>2*25G SFP28</a:t>
                      </a:r>
                      <a:endParaRPr sz="1200" dirty="0">
                        <a:latin typeface="Nekst"/>
                        <a:ea typeface="Nekst"/>
                        <a:cs typeface="Nekst"/>
                        <a:sym typeface="Nekst"/>
                      </a:endParaRPr>
                    </a:p>
                  </a:txBody>
                  <a:tcPr marL="108000" marR="72000" marT="72000" marB="72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18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US" sz="1200" dirty="0">
                          <a:latin typeface="Nekst"/>
                          <a:ea typeface="Nekst"/>
                          <a:cs typeface="Nekst"/>
                          <a:sym typeface="Nekst"/>
                        </a:rPr>
                        <a:t>2*1GbE/2*10GbE/2*10G SFP+/</a:t>
                      </a:r>
                      <a:br>
                        <a:rPr lang="ru-RU" sz="1200" dirty="0">
                          <a:latin typeface="Nekst"/>
                          <a:ea typeface="Nekst"/>
                          <a:cs typeface="Nekst"/>
                          <a:sym typeface="Nekst"/>
                        </a:rPr>
                      </a:br>
                      <a:r>
                        <a:rPr lang="en-US" sz="1200" dirty="0">
                          <a:latin typeface="Nekst"/>
                          <a:ea typeface="Nekst"/>
                          <a:cs typeface="Nekst"/>
                          <a:sym typeface="Nekst"/>
                        </a:rPr>
                        <a:t>2*25G SFP28 </a:t>
                      </a:r>
                      <a:endParaRPr lang="en-US" sz="2400" dirty="0"/>
                    </a:p>
                  </a:txBody>
                  <a:tcPr marL="108000" marR="72000" marT="72000" marB="72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318">
                        <a:lnSpc>
                          <a:spcPts val="1400"/>
                        </a:lnSpc>
                        <a:defRPr sz="1800"/>
                      </a:pPr>
                      <a:r>
                        <a:rPr lang="en-US" sz="1200" dirty="0">
                          <a:latin typeface="Nekst"/>
                          <a:ea typeface="Nekst"/>
                          <a:cs typeface="Nekst"/>
                          <a:sym typeface="Nekst"/>
                        </a:rPr>
                        <a:t>1U: 2*10GbE, 2*10G SFP+ (</a:t>
                      </a:r>
                      <a:r>
                        <a:rPr lang="ru-RU" sz="1200" dirty="0">
                          <a:latin typeface="Nekst"/>
                          <a:ea typeface="Nekst"/>
                          <a:cs typeface="Nekst"/>
                          <a:sym typeface="Nekst"/>
                        </a:rPr>
                        <a:t>опционально), </a:t>
                      </a:r>
                      <a:r>
                        <a:rPr lang="en-US" sz="1200" dirty="0">
                          <a:latin typeface="Nekst"/>
                          <a:ea typeface="Nekst"/>
                          <a:cs typeface="Nekst"/>
                          <a:sym typeface="Nekst"/>
                        </a:rPr>
                        <a:t>OCP 3.0</a:t>
                      </a:r>
                      <a:br>
                        <a:rPr lang="en-US" sz="1200" dirty="0">
                          <a:latin typeface="Nekst"/>
                          <a:ea typeface="Nekst"/>
                          <a:cs typeface="Nekst"/>
                          <a:sym typeface="Nekst"/>
                        </a:rPr>
                      </a:br>
                      <a:r>
                        <a:rPr lang="en-US" sz="1200" dirty="0">
                          <a:latin typeface="Nekst"/>
                          <a:ea typeface="Nekst"/>
                          <a:cs typeface="Nekst"/>
                          <a:sym typeface="Nekst"/>
                        </a:rPr>
                        <a:t>2U: 2*1GbE; 2*10GbE, 2*10G SFP+ (</a:t>
                      </a:r>
                      <a:r>
                        <a:rPr lang="ru-RU" sz="1200" dirty="0">
                          <a:latin typeface="Nekst"/>
                          <a:ea typeface="Nekst"/>
                          <a:cs typeface="Nekst"/>
                          <a:sym typeface="Nekst"/>
                        </a:rPr>
                        <a:t>опционально), </a:t>
                      </a:r>
                      <a:r>
                        <a:rPr lang="en-US" sz="1200" dirty="0">
                          <a:latin typeface="Nekst"/>
                          <a:ea typeface="Nekst"/>
                          <a:cs typeface="Nekst"/>
                          <a:sym typeface="Nekst"/>
                        </a:rPr>
                        <a:t>OCP 3.0</a:t>
                      </a:r>
                      <a:endParaRPr sz="1200" dirty="0">
                        <a:latin typeface="Nekst"/>
                        <a:ea typeface="Nekst"/>
                        <a:cs typeface="Nekst"/>
                        <a:sym typeface="Nekst"/>
                      </a:endParaRPr>
                    </a:p>
                  </a:txBody>
                  <a:tcPr marL="108000" marR="72000" marT="72000" marB="72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noFill/>
                      <a:miter lim="400000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7966">
                <a:tc>
                  <a:txBody>
                    <a:bodyPr/>
                    <a:lstStyle/>
                    <a:p>
                      <a:pPr algn="l" defTabSz="914318">
                        <a:lnSpc>
                          <a:spcPts val="1400"/>
                        </a:lnSpc>
                        <a:defRPr sz="1800"/>
                      </a:pPr>
                      <a:r>
                        <a:rPr lang="ru-RU" sz="1400" b="1" dirty="0">
                          <a:latin typeface="Nekst"/>
                          <a:ea typeface="Nekst"/>
                          <a:cs typeface="Nekst"/>
                          <a:sym typeface="Nekst"/>
                        </a:rPr>
                        <a:t>Блок питания</a:t>
                      </a:r>
                      <a:endParaRPr sz="1400" b="1" dirty="0">
                        <a:latin typeface="Nekst"/>
                        <a:ea typeface="Nekst"/>
                        <a:cs typeface="Nekst"/>
                        <a:sym typeface="Nekst"/>
                      </a:endParaRPr>
                    </a:p>
                  </a:txBody>
                  <a:tcPr marL="108000" marR="72000" marT="72000" marB="72000" anchor="ctr" horzOverflow="overflow">
                    <a:lnL w="12700">
                      <a:noFill/>
                      <a:miter lim="400000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318">
                        <a:lnSpc>
                          <a:spcPts val="1400"/>
                        </a:lnSpc>
                        <a:defRPr sz="1800"/>
                      </a:pPr>
                      <a:r>
                        <a:rPr lang="pl-PL" sz="1200" dirty="0">
                          <a:latin typeface="Nekst"/>
                          <a:ea typeface="Nekst"/>
                          <a:cs typeface="Nekst"/>
                          <a:sym typeface="Nekst"/>
                        </a:rPr>
                        <a:t>2*750W/1200W 80 Plus Platinum</a:t>
                      </a:r>
                      <a:endParaRPr sz="1200" dirty="0">
                        <a:latin typeface="Nekst"/>
                        <a:ea typeface="Nekst"/>
                        <a:cs typeface="Nekst"/>
                        <a:sym typeface="Nekst"/>
                      </a:endParaRPr>
                    </a:p>
                  </a:txBody>
                  <a:tcPr marL="108000" marR="72000" marT="72000" marB="72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318">
                        <a:lnSpc>
                          <a:spcPts val="1400"/>
                        </a:lnSpc>
                        <a:defRPr sz="1800"/>
                      </a:pPr>
                      <a:r>
                        <a:rPr lang="pl-PL" sz="1200" dirty="0">
                          <a:latin typeface="Nekst"/>
                          <a:ea typeface="Nekst"/>
                          <a:cs typeface="Nekst"/>
                          <a:sym typeface="Nekst"/>
                        </a:rPr>
                        <a:t>2*800W/1200W 80 Plus Platinum</a:t>
                      </a:r>
                      <a:endParaRPr sz="1200" dirty="0">
                        <a:latin typeface="Nekst"/>
                        <a:ea typeface="Nekst"/>
                        <a:cs typeface="Nekst"/>
                        <a:sym typeface="Nekst"/>
                      </a:endParaRPr>
                    </a:p>
                  </a:txBody>
                  <a:tcPr marL="108000" marR="72000" marT="72000" marB="72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318">
                        <a:lnSpc>
                          <a:spcPts val="1400"/>
                        </a:lnSpc>
                        <a:defRPr sz="1800"/>
                      </a:pPr>
                      <a:r>
                        <a:rPr lang="pl-PL" sz="1200" dirty="0">
                          <a:latin typeface="Nekst"/>
                          <a:ea typeface="Nekst"/>
                          <a:cs typeface="Nekst"/>
                          <a:sym typeface="Nekst"/>
                        </a:rPr>
                        <a:t>2*1200W/1600W 80 Plus Platinum</a:t>
                      </a:r>
                      <a:endParaRPr sz="1200" dirty="0">
                        <a:latin typeface="Nekst"/>
                        <a:ea typeface="Nekst"/>
                        <a:cs typeface="Nekst"/>
                        <a:sym typeface="Nekst"/>
                      </a:endParaRPr>
                    </a:p>
                  </a:txBody>
                  <a:tcPr marL="108000" marR="72000" marT="72000" marB="72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noFill/>
                      <a:miter lim="400000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4532480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5">
            <a:extLst>
              <a:ext uri="{FF2B5EF4-FFF2-40B4-BE49-F238E27FC236}">
                <a16:creationId xmlns:a16="http://schemas.microsoft.com/office/drawing/2014/main" id="{851D3BB7-8B2A-4846-851C-AC3CA63EFA1B}"/>
              </a:ext>
            </a:extLst>
          </p:cNvPr>
          <p:cNvSpPr txBox="1"/>
          <p:nvPr/>
        </p:nvSpPr>
        <p:spPr>
          <a:xfrm>
            <a:off x="767408" y="544170"/>
            <a:ext cx="9464680" cy="584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latin typeface="Nekst Bold"/>
                <a:ea typeface="Nekst Bold"/>
                <a:cs typeface="Nekst Bold"/>
                <a:sym typeface="Nekst Bold"/>
              </a:defRPr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21202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Nekst Bold"/>
              </a:rPr>
              <a:t>Техническая поддержка на серверы ИНФЕРИТ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srgbClr val="212025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Nekst Bold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1FCBC16-2F1E-47D0-9617-0917DE34C975}"/>
              </a:ext>
            </a:extLst>
          </p:cNvPr>
          <p:cNvSpPr/>
          <p:nvPr/>
        </p:nvSpPr>
        <p:spPr>
          <a:xfrm>
            <a:off x="563628" y="1323820"/>
            <a:ext cx="1039405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12025"/>
                </a:solidFill>
                <a:effectLst/>
                <a:uLnTx/>
                <a:uFillTx/>
                <a:latin typeface="Nekst" panose="020B0604020202020204" charset="-52"/>
                <a:cs typeface="+mn-cs"/>
              </a:rPr>
              <a:t>Компания "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12025"/>
                </a:solidFill>
                <a:effectLst/>
                <a:uLnTx/>
                <a:uFillTx/>
                <a:latin typeface="Nekst" panose="020B0604020202020204" charset="-52"/>
                <a:cs typeface="+mn-cs"/>
              </a:rPr>
              <a:t>Инферит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12025"/>
                </a:solidFill>
                <a:effectLst/>
                <a:uLnTx/>
                <a:uFillTx/>
                <a:latin typeface="Nekst" panose="020B0604020202020204" charset="-52"/>
                <a:cs typeface="+mn-cs"/>
              </a:rPr>
              <a:t> Техника" осуществляет гарантийную и сервисную поддержку всей производимой ею компьютерной техники и серверного оборудования. Обслуживание производится в авторизованных и сертифицированных сервисных центрах.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12025"/>
              </a:solidFill>
              <a:effectLst/>
              <a:uLnTx/>
              <a:uFillTx/>
              <a:latin typeface="Nekst" panose="020B0604020202020204" charset="-5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212025"/>
              </a:solidFill>
              <a:latin typeface="Nekst" panose="020B0604020202020204" charset="-52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12025"/>
                </a:solidFill>
                <a:effectLst/>
                <a:uLnTx/>
                <a:uFillTx/>
                <a:latin typeface="Nekst" panose="020B0604020202020204" charset="-52"/>
                <a:cs typeface="+mn-cs"/>
              </a:rPr>
              <a:t>На </a:t>
            </a:r>
            <a:r>
              <a:rPr lang="en-US" dirty="0">
                <a:solidFill>
                  <a:srgbClr val="212025"/>
                </a:solidFill>
                <a:latin typeface="Nekst" panose="020B0604020202020204" charset="-52"/>
              </a:rPr>
              <a:t>PPS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12025"/>
                </a:solidFill>
                <a:effectLst/>
                <a:uLnTx/>
                <a:uFillTx/>
                <a:latin typeface="Nekst" panose="020B0604020202020204" charset="-52"/>
                <a:cs typeface="+mn-cs"/>
              </a:rPr>
              <a:t> (ПК, моноблоки, ноутбуки, мониторы) – срок гарантийной и технической поддержки 1 -3 года.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12025"/>
              </a:solidFill>
              <a:effectLst/>
              <a:uLnTx/>
              <a:uFillTx/>
              <a:latin typeface="Nekst" panose="020B0604020202020204" charset="-52"/>
              <a:cs typeface="+mn-cs"/>
            </a:endParaRPr>
          </a:p>
          <a:p>
            <a:pPr marL="285750" indent="-285750">
              <a:buFontTx/>
              <a:buChar char="-"/>
              <a:defRPr/>
            </a:pPr>
            <a:r>
              <a:rPr lang="ru-RU" dirty="0">
                <a:solidFill>
                  <a:srgbClr val="212025"/>
                </a:solidFill>
                <a:latin typeface="Nekst" panose="020B0604020202020204" charset="-52"/>
              </a:rPr>
              <a:t>На серверы и СХД – срок гарантийной и технической поддержки 3-5 лет.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212025"/>
              </a:solidFill>
              <a:effectLst/>
              <a:uLnTx/>
              <a:uFillTx/>
              <a:latin typeface="Nekst" panose="020B0604020202020204" charset="-52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212025"/>
              </a:solidFill>
              <a:effectLst/>
              <a:uLnTx/>
              <a:uFillTx/>
              <a:latin typeface="Nekst-Regular"/>
              <a:cs typeface="+mn-cs"/>
            </a:endParaRPr>
          </a:p>
        </p:txBody>
      </p:sp>
      <p:sp>
        <p:nvSpPr>
          <p:cNvPr id="29" name="TextBox 25">
            <a:extLst>
              <a:ext uri="{FF2B5EF4-FFF2-40B4-BE49-F238E27FC236}">
                <a16:creationId xmlns:a16="http://schemas.microsoft.com/office/drawing/2014/main" id="{6589C1E2-083D-46C0-9992-7661CFB14E78}"/>
              </a:ext>
            </a:extLst>
          </p:cNvPr>
          <p:cNvSpPr txBox="1"/>
          <p:nvPr/>
        </p:nvSpPr>
        <p:spPr>
          <a:xfrm>
            <a:off x="767408" y="3830904"/>
            <a:ext cx="9464680" cy="523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latin typeface="Nekst Bold"/>
                <a:ea typeface="Nekst Bold"/>
                <a:cs typeface="Nekst Bold"/>
                <a:sym typeface="Nekst Bold"/>
              </a:defRPr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1202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Nekst Bold"/>
              </a:rPr>
              <a:t>Режимы предоставления поддержки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212025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Nekst Bold"/>
            </a:endParaRP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D502777D-B087-4EEF-92D6-B76182D636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311" y="4522098"/>
            <a:ext cx="9055777" cy="134095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FDA4CAB9-18A9-49CC-9644-CE5C15346F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7848" y="5971481"/>
            <a:ext cx="2495898" cy="485843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4D3DCD31-0CB8-43F1-B147-88A708B6BA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0248" y="6123881"/>
            <a:ext cx="2495898" cy="485843"/>
          </a:xfrm>
          <a:prstGeom prst="rect">
            <a:avLst/>
          </a:prstGeom>
        </p:spPr>
      </p:pic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B0B945B5-3DC5-4E10-AE9E-3F5C0C2C13C6}"/>
              </a:ext>
            </a:extLst>
          </p:cNvPr>
          <p:cNvSpPr/>
          <p:nvPr/>
        </p:nvSpPr>
        <p:spPr>
          <a:xfrm>
            <a:off x="696386" y="5990136"/>
            <a:ext cx="109791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212025"/>
                </a:solidFill>
                <a:effectLst/>
                <a:uLnTx/>
                <a:uFillTx/>
                <a:latin typeface="Nekst" panose="020B0604020202020204" charset="-52"/>
                <a:cs typeface="+mn-cs"/>
              </a:rPr>
              <a:t>* Расширенная техническая поддержка 24/7 оказывается с помощью специалистов инженерной поддержки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12025"/>
                </a:solidFill>
                <a:effectLst/>
                <a:uLnTx/>
                <a:uFillTx/>
                <a:latin typeface="Nekst" panose="020B0604020202020204" charset="-52"/>
                <a:cs typeface="+mn-cs"/>
              </a:rPr>
              <a:t>Softline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212025"/>
                </a:solidFill>
                <a:effectLst/>
                <a:uLnTx/>
                <a:uFillTx/>
                <a:latin typeface="Nekst" panose="020B0604020202020204" charset="-52"/>
                <a:cs typeface="+mn-cs"/>
              </a:rPr>
              <a:t>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212025"/>
              </a:solidFill>
              <a:effectLst/>
              <a:uLnTx/>
              <a:uFillTx/>
              <a:latin typeface="Nekst-Regular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0015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5BBDEE4-27ED-4554-B28C-91DA7107AD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4899" y="0"/>
            <a:ext cx="6913822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C2C5CC6-438F-411F-B279-4E2A24E806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0728" y="6182496"/>
            <a:ext cx="2495898" cy="48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3303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10F400-1899-DBC8-C5F5-0CC4004D10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95BF8C8-E198-46A6-A23A-EBBEE89DA3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1" y="0"/>
            <a:ext cx="121855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911536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4799CFC-78F9-4138-B387-EE7453213F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7848" y="5971481"/>
            <a:ext cx="2495898" cy="485843"/>
          </a:xfrm>
          <a:prstGeom prst="rect">
            <a:avLst/>
          </a:prstGeom>
        </p:spPr>
      </p:pic>
      <p:sp>
        <p:nvSpPr>
          <p:cNvPr id="3" name="TextBox 25">
            <a:extLst>
              <a:ext uri="{FF2B5EF4-FFF2-40B4-BE49-F238E27FC236}">
                <a16:creationId xmlns:a16="http://schemas.microsoft.com/office/drawing/2014/main" id="{F58871C8-C97C-4157-A4C6-4C8F3E4F37D5}"/>
              </a:ext>
            </a:extLst>
          </p:cNvPr>
          <p:cNvSpPr txBox="1"/>
          <p:nvPr/>
        </p:nvSpPr>
        <p:spPr>
          <a:xfrm>
            <a:off x="570460" y="400676"/>
            <a:ext cx="9464680" cy="523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latin typeface="Nekst Bold"/>
                <a:ea typeface="Nekst Bold"/>
                <a:cs typeface="Nekst Bold"/>
                <a:sym typeface="Nekst Bold"/>
              </a:defRPr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1202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Nekst Bold"/>
              </a:rPr>
              <a:t>Сервисные центры ИНФЕРИТ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212025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Nekst Bold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AA70350-393C-435E-9297-C1C7E843C7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5135" y="1323819"/>
            <a:ext cx="5113238" cy="2976038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991C59E-2106-445D-AD63-17D5679AA370}"/>
              </a:ext>
            </a:extLst>
          </p:cNvPr>
          <p:cNvSpPr/>
          <p:nvPr/>
        </p:nvSpPr>
        <p:spPr>
          <a:xfrm>
            <a:off x="563628" y="1323820"/>
            <a:ext cx="511323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12025"/>
                </a:solidFill>
                <a:effectLst/>
                <a:uLnTx/>
                <a:uFillTx/>
                <a:latin typeface="Nekst" panose="020B0604020202020204" charset="-52"/>
                <a:cs typeface="+mn-cs"/>
              </a:rPr>
              <a:t>Список сертифицированных сервисных центров ИНФЕРИТ Техника доступен на сайте: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12025"/>
                </a:solidFill>
                <a:effectLst/>
                <a:uLnTx/>
                <a:uFillTx/>
                <a:latin typeface="Nekst" panose="020B0604020202020204" charset="-52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Nekst" panose="020B0604020202020204" charset="-52"/>
                <a:cs typeface="+mn-cs"/>
              </a:rPr>
              <a:t>https://inferit.com/customers/service-centers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Nekst-Regular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D00D3D8-7F5F-4BC9-881A-75FA59065D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4894" y="4939484"/>
            <a:ext cx="7421011" cy="600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452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8" name="Заголовок 1"/>
          <p:cNvSpPr txBox="1">
            <a:spLocks/>
          </p:cNvSpPr>
          <p:nvPr/>
        </p:nvSpPr>
        <p:spPr>
          <a:xfrm>
            <a:off x="3365369" y="224421"/>
            <a:ext cx="5284340" cy="766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20000"/>
              </a:lnSpc>
              <a:spcBef>
                <a:spcPts val="0"/>
              </a:spcBef>
              <a:buClr>
                <a:srgbClr val="000000"/>
              </a:buClr>
              <a:buSzPts val="800"/>
            </a:pPr>
            <a:r>
              <a:rPr lang="ru-RU" sz="2400" dirty="0">
                <a:solidFill>
                  <a:srgbClr val="666666"/>
                </a:solidFill>
                <a:latin typeface="Nekst Bold" panose="00000800000000000000" pitchFamily="2" charset="-52"/>
                <a:ea typeface="Varela"/>
                <a:cs typeface="Varela"/>
                <a:sym typeface="Varela"/>
              </a:rPr>
              <a:t>Преимущества </a:t>
            </a:r>
            <a:r>
              <a:rPr lang="ru-RU" sz="2400" dirty="0" err="1">
                <a:solidFill>
                  <a:srgbClr val="666666"/>
                </a:solidFill>
                <a:latin typeface="Nekst Bold" panose="00000800000000000000" pitchFamily="2" charset="-52"/>
                <a:ea typeface="Varela"/>
                <a:cs typeface="Varela"/>
                <a:sym typeface="Varela"/>
              </a:rPr>
              <a:t>Инферит</a:t>
            </a:r>
            <a:r>
              <a:rPr lang="ru-RU" sz="2400" dirty="0">
                <a:solidFill>
                  <a:srgbClr val="666666"/>
                </a:solidFill>
                <a:latin typeface="Nekst Bold" panose="00000800000000000000" pitchFamily="2" charset="-52"/>
                <a:ea typeface="Varela"/>
                <a:cs typeface="Varela"/>
                <a:sym typeface="Varela"/>
              </a:rPr>
              <a:t>-Техника</a:t>
            </a: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472" y="-1021688"/>
            <a:ext cx="4482915" cy="22367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B069AF9-FF24-4283-97BD-F7CDECB3E757}"/>
              </a:ext>
            </a:extLst>
          </p:cNvPr>
          <p:cNvSpPr txBox="1"/>
          <p:nvPr/>
        </p:nvSpPr>
        <p:spPr>
          <a:xfrm>
            <a:off x="1038854" y="990677"/>
            <a:ext cx="10418039" cy="5917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Полнота линейки </a:t>
            </a:r>
            <a:r>
              <a:rPr lang="ru-RU" sz="2200" dirty="0">
                <a:solidFill>
                  <a:srgbClr val="000000"/>
                </a:solidFill>
              </a:rPr>
              <a:t>– от простого ПК до серверов 4-ого поколения*. Закрыть потребности в оборудовании одним вендором.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Техническая поддержка </a:t>
            </a:r>
            <a:r>
              <a:rPr lang="ru-RU" sz="2200" dirty="0">
                <a:solidFill>
                  <a:srgbClr val="000000"/>
                </a:solidFill>
              </a:rPr>
              <a:t>и сервисное обслуживание по всей России, гарантия</a:t>
            </a:r>
            <a:r>
              <a:rPr lang="ru-RU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 5 лет.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rgbClr val="000000"/>
                </a:solidFill>
              </a:rPr>
              <a:t>Наличие оборудования и комплектующих на складе, быстрые сроки исполнения заказа.</a:t>
            </a:r>
            <a:endParaRPr lang="ru-RU" sz="22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rgbClr val="000000"/>
                </a:solidFill>
              </a:rPr>
              <a:t>Возможность тестирования (пилоты). Большой пул </a:t>
            </a:r>
            <a:r>
              <a:rPr lang="ru-RU" sz="22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демо</a:t>
            </a:r>
            <a:r>
              <a:rPr lang="ru-RU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-оборудования</a:t>
            </a:r>
            <a:r>
              <a:rPr lang="ru-RU" sz="2200" dirty="0">
                <a:solidFill>
                  <a:srgbClr val="000000"/>
                </a:solidFill>
              </a:rPr>
              <a:t>.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Единая экосистема </a:t>
            </a:r>
            <a:r>
              <a:rPr lang="ru-RU" sz="2200" dirty="0">
                <a:solidFill>
                  <a:srgbClr val="000000"/>
                </a:solidFill>
              </a:rPr>
              <a:t>ИТ-продуктов. ОС </a:t>
            </a:r>
            <a:r>
              <a:rPr lang="ru-RU" sz="2200" dirty="0" err="1">
                <a:solidFill>
                  <a:srgbClr val="000000"/>
                </a:solidFill>
              </a:rPr>
              <a:t>Инферит</a:t>
            </a:r>
            <a:r>
              <a:rPr lang="ru-RU" sz="2200" dirty="0">
                <a:solidFill>
                  <a:srgbClr val="000000"/>
                </a:solidFill>
              </a:rPr>
              <a:t> (</a:t>
            </a:r>
            <a:r>
              <a:rPr lang="ru-RU" sz="2200" dirty="0" err="1">
                <a:solidFill>
                  <a:srgbClr val="000000"/>
                </a:solidFill>
              </a:rPr>
              <a:t>МСВСфера</a:t>
            </a:r>
            <a:r>
              <a:rPr lang="ru-RU" sz="2200" dirty="0">
                <a:solidFill>
                  <a:srgbClr val="000000"/>
                </a:solidFill>
              </a:rPr>
              <a:t>) в реестре Минкомсвязи, решения для управления ИТ- и облачной инфраструктурой. 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0000"/>
                </a:solidFill>
              </a:rPr>
              <a:t>* на сторонних </a:t>
            </a:r>
            <a:r>
              <a:rPr lang="en-US" sz="1200" dirty="0">
                <a:solidFill>
                  <a:srgbClr val="000000"/>
                </a:solidFill>
              </a:rPr>
              <a:t>OEM-</a:t>
            </a:r>
            <a:r>
              <a:rPr lang="ru-RU" sz="1200" dirty="0">
                <a:solidFill>
                  <a:srgbClr val="000000"/>
                </a:solidFill>
              </a:rPr>
              <a:t>платформах</a:t>
            </a:r>
            <a:endParaRPr lang="ru-RU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4258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BA2E4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7144"/>
            <a:ext cx="12191998" cy="685799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04D0E10-AF45-AB9D-6965-816E930AE7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31" y="446828"/>
            <a:ext cx="2959200" cy="540000"/>
          </a:xfrm>
          <a:prstGeom prst="rect">
            <a:avLst/>
          </a:prstGeom>
        </p:spPr>
      </p:pic>
      <p:pic>
        <p:nvPicPr>
          <p:cNvPr id="6" name="Рисунок 5" hidden="1">
            <a:extLst>
              <a:ext uri="{FF2B5EF4-FFF2-40B4-BE49-F238E27FC236}">
                <a16:creationId xmlns:a16="http://schemas.microsoft.com/office/drawing/2014/main" id="{627C2AAD-940F-5335-5DF0-DEA3316B91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31" y="446828"/>
            <a:ext cx="2959200" cy="540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052F58D-D581-49E5-BE89-91D00BC21565}"/>
              </a:ext>
            </a:extLst>
          </p:cNvPr>
          <p:cNvSpPr/>
          <p:nvPr/>
        </p:nvSpPr>
        <p:spPr>
          <a:xfrm>
            <a:off x="4458372" y="3421855"/>
            <a:ext cx="345318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>
                <a:solidFill>
                  <a:schemeClr val="bg1"/>
                </a:solidFill>
                <a:latin typeface="Nekst" panose="020B0604020202020204" charset="-52"/>
              </a:rPr>
              <a:t>СПАСИБО</a:t>
            </a:r>
            <a:r>
              <a:rPr lang="ru-RU" sz="4400" dirty="0">
                <a:solidFill>
                  <a:schemeClr val="bg1"/>
                </a:solidFill>
              </a:rPr>
              <a:t>!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5488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3B5CF20-2579-BFE6-5932-C013CF9EAE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1323" y="392870"/>
            <a:ext cx="12191999" cy="6858000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9536" y="433147"/>
            <a:ext cx="2212928" cy="404513"/>
          </a:xfrm>
          <a:prstGeom prst="rect">
            <a:avLst/>
          </a:prstGeom>
        </p:spPr>
      </p:pic>
      <p:grpSp>
        <p:nvGrpSpPr>
          <p:cNvPr id="54" name="Группа 53"/>
          <p:cNvGrpSpPr/>
          <p:nvPr/>
        </p:nvGrpSpPr>
        <p:grpSpPr>
          <a:xfrm>
            <a:off x="7450882" y="784409"/>
            <a:ext cx="4108827" cy="2232411"/>
            <a:chOff x="280983" y="1242713"/>
            <a:chExt cx="4108827" cy="2232411"/>
          </a:xfrm>
        </p:grpSpPr>
        <p:sp>
          <p:nvSpPr>
            <p:cNvPr id="55" name="Заголовок 1"/>
            <p:cNvSpPr txBox="1">
              <a:spLocks/>
            </p:cNvSpPr>
            <p:nvPr/>
          </p:nvSpPr>
          <p:spPr>
            <a:xfrm>
              <a:off x="1435891" y="1242713"/>
              <a:ext cx="1871665" cy="306595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ru-RU" sz="1400" dirty="0">
                  <a:solidFill>
                    <a:schemeClr val="bg1">
                      <a:lumMod val="50000"/>
                    </a:schemeClr>
                  </a:solidFill>
                  <a:latin typeface="Nekst" panose="00000500000000000000" pitchFamily="2" charset="-52"/>
                </a:rPr>
                <a:t>Компьютеры</a:t>
              </a:r>
            </a:p>
          </p:txBody>
        </p:sp>
        <p:pic>
          <p:nvPicPr>
            <p:cNvPr id="56" name="Рисунок 5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983" y="1595432"/>
              <a:ext cx="1833568" cy="1833568"/>
            </a:xfrm>
            <a:prstGeom prst="rect">
              <a:avLst/>
            </a:prstGeom>
          </p:spPr>
        </p:pic>
        <p:pic>
          <p:nvPicPr>
            <p:cNvPr id="57" name="Рисунок 5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1050" y="1552935"/>
              <a:ext cx="1878760" cy="1878760"/>
            </a:xfrm>
            <a:prstGeom prst="rect">
              <a:avLst/>
            </a:prstGeom>
          </p:spPr>
        </p:pic>
        <p:pic>
          <p:nvPicPr>
            <p:cNvPr id="58" name="Рисунок 5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6698" y="1941987"/>
              <a:ext cx="1489708" cy="1489708"/>
            </a:xfrm>
            <a:prstGeom prst="rect">
              <a:avLst/>
            </a:prstGeom>
          </p:spPr>
        </p:pic>
        <p:pic>
          <p:nvPicPr>
            <p:cNvPr id="59" name="Рисунок 5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7767" y="1989226"/>
              <a:ext cx="1485898" cy="1485898"/>
            </a:xfrm>
            <a:prstGeom prst="rect">
              <a:avLst/>
            </a:prstGeom>
          </p:spPr>
        </p:pic>
      </p:grpSp>
      <p:sp>
        <p:nvSpPr>
          <p:cNvPr id="61" name="Заголовок 1"/>
          <p:cNvSpPr txBox="1">
            <a:spLocks/>
          </p:cNvSpPr>
          <p:nvPr/>
        </p:nvSpPr>
        <p:spPr>
          <a:xfrm>
            <a:off x="4631035" y="3305087"/>
            <a:ext cx="1871665" cy="30659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400" dirty="0" err="1">
                <a:solidFill>
                  <a:schemeClr val="bg1">
                    <a:lumMod val="50000"/>
                  </a:schemeClr>
                </a:solidFill>
                <a:latin typeface="Nekst" panose="00000500000000000000" pitchFamily="2" charset="-52"/>
              </a:rPr>
              <a:t>Неттопы</a:t>
            </a:r>
            <a:endParaRPr lang="ru-RU" sz="1400" dirty="0">
              <a:solidFill>
                <a:schemeClr val="bg1">
                  <a:lumMod val="50000"/>
                </a:schemeClr>
              </a:solidFill>
              <a:latin typeface="Nekst" panose="00000500000000000000" pitchFamily="2" charset="-52"/>
            </a:endParaRPr>
          </a:p>
        </p:txBody>
      </p:sp>
      <p:pic>
        <p:nvPicPr>
          <p:cNvPr id="64" name="Рисунок 6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7184" y="2109601"/>
            <a:ext cx="1450402" cy="1450402"/>
          </a:xfrm>
          <a:prstGeom prst="rect">
            <a:avLst/>
          </a:prstGeom>
        </p:spPr>
      </p:pic>
      <p:grpSp>
        <p:nvGrpSpPr>
          <p:cNvPr id="65" name="Группа 64"/>
          <p:cNvGrpSpPr/>
          <p:nvPr/>
        </p:nvGrpSpPr>
        <p:grpSpPr>
          <a:xfrm>
            <a:off x="234295" y="3902545"/>
            <a:ext cx="3983460" cy="2484541"/>
            <a:chOff x="8074173" y="1242713"/>
            <a:chExt cx="3983460" cy="2484541"/>
          </a:xfrm>
        </p:grpSpPr>
        <p:sp>
          <p:nvSpPr>
            <p:cNvPr id="66" name="Заголовок 1"/>
            <p:cNvSpPr txBox="1">
              <a:spLocks/>
            </p:cNvSpPr>
            <p:nvPr/>
          </p:nvSpPr>
          <p:spPr>
            <a:xfrm>
              <a:off x="9279729" y="1242713"/>
              <a:ext cx="1871665" cy="306595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ru-RU" sz="1400" dirty="0">
                  <a:solidFill>
                    <a:schemeClr val="bg1">
                      <a:lumMod val="50000"/>
                    </a:schemeClr>
                  </a:solidFill>
                  <a:latin typeface="Nekst" panose="00000500000000000000" pitchFamily="2" charset="-52"/>
                </a:rPr>
                <a:t>Моноблоки</a:t>
              </a:r>
            </a:p>
          </p:txBody>
        </p:sp>
        <p:pic>
          <p:nvPicPr>
            <p:cNvPr id="67" name="Рисунок 6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9939" y="1396010"/>
              <a:ext cx="2331244" cy="2331244"/>
            </a:xfrm>
            <a:prstGeom prst="rect">
              <a:avLst/>
            </a:prstGeom>
          </p:spPr>
        </p:pic>
        <p:pic>
          <p:nvPicPr>
            <p:cNvPr id="68" name="Рисунок 6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5154" y="1885949"/>
              <a:ext cx="1812479" cy="1812479"/>
            </a:xfrm>
            <a:prstGeom prst="rect">
              <a:avLst/>
            </a:prstGeom>
          </p:spPr>
        </p:pic>
        <p:pic>
          <p:nvPicPr>
            <p:cNvPr id="69" name="Рисунок 68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4173" y="1334697"/>
              <a:ext cx="2360464" cy="2360464"/>
            </a:xfrm>
            <a:prstGeom prst="rect">
              <a:avLst/>
            </a:prstGeom>
          </p:spPr>
        </p:pic>
      </p:grpSp>
      <p:grpSp>
        <p:nvGrpSpPr>
          <p:cNvPr id="28" name="Группа 27"/>
          <p:cNvGrpSpPr/>
          <p:nvPr/>
        </p:nvGrpSpPr>
        <p:grpSpPr>
          <a:xfrm>
            <a:off x="4885987" y="1242713"/>
            <a:ext cx="2048861" cy="2786109"/>
            <a:chOff x="6569867" y="3943051"/>
            <a:chExt cx="2048861" cy="2786109"/>
          </a:xfrm>
        </p:grpSpPr>
        <p:sp>
          <p:nvSpPr>
            <p:cNvPr id="52" name="Заголовок 1"/>
            <p:cNvSpPr txBox="1">
              <a:spLocks/>
            </p:cNvSpPr>
            <p:nvPr/>
          </p:nvSpPr>
          <p:spPr>
            <a:xfrm>
              <a:off x="6569867" y="3943051"/>
              <a:ext cx="2014539" cy="306595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ru-RU" sz="1400" dirty="0">
                  <a:solidFill>
                    <a:schemeClr val="bg1">
                      <a:lumMod val="50000"/>
                    </a:schemeClr>
                  </a:solidFill>
                  <a:latin typeface="Nekst" panose="00000500000000000000" pitchFamily="2" charset="-52"/>
                </a:rPr>
                <a:t>Серверы</a:t>
              </a:r>
            </a:p>
          </p:txBody>
        </p:sp>
        <p:grpSp>
          <p:nvGrpSpPr>
            <p:cNvPr id="77" name="Группа 76"/>
            <p:cNvGrpSpPr/>
            <p:nvPr/>
          </p:nvGrpSpPr>
          <p:grpSpPr>
            <a:xfrm>
              <a:off x="6803074" y="4189852"/>
              <a:ext cx="1815654" cy="2539308"/>
              <a:chOff x="6803074" y="4189852"/>
              <a:chExt cx="1815654" cy="2539308"/>
            </a:xfrm>
          </p:grpSpPr>
          <p:pic>
            <p:nvPicPr>
              <p:cNvPr id="78" name="Рисунок 77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03074" y="5083660"/>
                <a:ext cx="1645500" cy="1645500"/>
              </a:xfrm>
              <a:prstGeom prst="rect">
                <a:avLst/>
              </a:prstGeom>
            </p:spPr>
          </p:pic>
          <p:pic>
            <p:nvPicPr>
              <p:cNvPr id="79" name="Рисунок 78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24355" y="4538438"/>
                <a:ext cx="1673280" cy="1673280"/>
              </a:xfrm>
              <a:prstGeom prst="rect">
                <a:avLst/>
              </a:prstGeom>
            </p:spPr>
          </p:pic>
          <p:pic>
            <p:nvPicPr>
              <p:cNvPr id="80" name="Рисунок 79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67581" y="4189852"/>
                <a:ext cx="1580993" cy="1580993"/>
              </a:xfrm>
              <a:prstGeom prst="rect">
                <a:avLst/>
              </a:prstGeom>
            </p:spPr>
          </p:pic>
          <p:pic>
            <p:nvPicPr>
              <p:cNvPr id="81" name="Рисунок 80"/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0402" b="27927"/>
              <a:stretch/>
            </p:blipFill>
            <p:spPr>
              <a:xfrm>
                <a:off x="6828614" y="4331368"/>
                <a:ext cx="1790114" cy="745958"/>
              </a:xfrm>
              <a:prstGeom prst="rect">
                <a:avLst/>
              </a:prstGeom>
            </p:spPr>
          </p:pic>
        </p:grpSp>
      </p:grpSp>
      <p:grpSp>
        <p:nvGrpSpPr>
          <p:cNvPr id="82" name="Группа 81"/>
          <p:cNvGrpSpPr/>
          <p:nvPr/>
        </p:nvGrpSpPr>
        <p:grpSpPr>
          <a:xfrm>
            <a:off x="8078311" y="3957482"/>
            <a:ext cx="3699922" cy="2522079"/>
            <a:chOff x="8287951" y="3943051"/>
            <a:chExt cx="3699922" cy="2522079"/>
          </a:xfrm>
        </p:grpSpPr>
        <p:sp>
          <p:nvSpPr>
            <p:cNvPr id="83" name="Заголовок 1"/>
            <p:cNvSpPr txBox="1">
              <a:spLocks/>
            </p:cNvSpPr>
            <p:nvPr/>
          </p:nvSpPr>
          <p:spPr>
            <a:xfrm>
              <a:off x="9136855" y="3943051"/>
              <a:ext cx="2014539" cy="306595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ru-RU" sz="1400" dirty="0">
                  <a:solidFill>
                    <a:schemeClr val="bg1">
                      <a:lumMod val="50000"/>
                    </a:schemeClr>
                  </a:solidFill>
                  <a:latin typeface="Nekst" panose="00000500000000000000" pitchFamily="2" charset="-52"/>
                </a:rPr>
                <a:t>Мониторы</a:t>
              </a:r>
            </a:p>
          </p:txBody>
        </p:sp>
        <p:grpSp>
          <p:nvGrpSpPr>
            <p:cNvPr id="84" name="Группа 83"/>
            <p:cNvGrpSpPr/>
            <p:nvPr/>
          </p:nvGrpSpPr>
          <p:grpSpPr>
            <a:xfrm>
              <a:off x="8287951" y="4207776"/>
              <a:ext cx="3699922" cy="2257354"/>
              <a:chOff x="7866449" y="4229171"/>
              <a:chExt cx="4253165" cy="2594892"/>
            </a:xfrm>
          </p:grpSpPr>
          <p:pic>
            <p:nvPicPr>
              <p:cNvPr id="85" name="Рисунок 84"/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41430" y="4229171"/>
                <a:ext cx="2374356" cy="2374356"/>
              </a:xfrm>
              <a:prstGeom prst="rect">
                <a:avLst/>
              </a:prstGeom>
            </p:spPr>
          </p:pic>
          <p:pic>
            <p:nvPicPr>
              <p:cNvPr id="86" name="Рисунок 85"/>
              <p:cNvPicPr>
                <a:picLocks noChangeAspect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13178" y="4717627"/>
                <a:ext cx="2106436" cy="2106436"/>
              </a:xfrm>
              <a:prstGeom prst="rect">
                <a:avLst/>
              </a:prstGeom>
            </p:spPr>
          </p:pic>
          <p:pic>
            <p:nvPicPr>
              <p:cNvPr id="87" name="Рисунок 86"/>
              <p:cNvPicPr>
                <a:picLocks noChangeAspect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66449" y="4593603"/>
                <a:ext cx="2074344" cy="2074344"/>
              </a:xfrm>
              <a:prstGeom prst="rect">
                <a:avLst/>
              </a:prstGeom>
            </p:spPr>
          </p:pic>
        </p:grpSp>
      </p:grpSp>
      <p:grpSp>
        <p:nvGrpSpPr>
          <p:cNvPr id="88" name="Группа 87"/>
          <p:cNvGrpSpPr/>
          <p:nvPr/>
        </p:nvGrpSpPr>
        <p:grpSpPr>
          <a:xfrm>
            <a:off x="280783" y="784409"/>
            <a:ext cx="3762377" cy="2690715"/>
            <a:chOff x="280987" y="3943051"/>
            <a:chExt cx="3762377" cy="2690715"/>
          </a:xfrm>
        </p:grpSpPr>
        <p:sp>
          <p:nvSpPr>
            <p:cNvPr id="89" name="Заголовок 1"/>
            <p:cNvSpPr txBox="1">
              <a:spLocks/>
            </p:cNvSpPr>
            <p:nvPr/>
          </p:nvSpPr>
          <p:spPr>
            <a:xfrm>
              <a:off x="1435891" y="3943051"/>
              <a:ext cx="2014539" cy="306595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ru-RU" sz="1400" dirty="0">
                  <a:solidFill>
                    <a:schemeClr val="bg1">
                      <a:lumMod val="50000"/>
                    </a:schemeClr>
                  </a:solidFill>
                  <a:latin typeface="Nekst" panose="00000500000000000000" pitchFamily="2" charset="-52"/>
                </a:rPr>
                <a:t>Ноутбуки</a:t>
              </a:r>
            </a:p>
          </p:txBody>
        </p:sp>
        <p:grpSp>
          <p:nvGrpSpPr>
            <p:cNvPr id="90" name="Группа 89"/>
            <p:cNvGrpSpPr/>
            <p:nvPr/>
          </p:nvGrpSpPr>
          <p:grpSpPr>
            <a:xfrm>
              <a:off x="280987" y="4040206"/>
              <a:ext cx="3762377" cy="2593560"/>
              <a:chOff x="-493419" y="3774875"/>
              <a:chExt cx="5224484" cy="3601449"/>
            </a:xfrm>
          </p:grpSpPr>
          <p:pic>
            <p:nvPicPr>
              <p:cNvPr id="91" name="Рисунок 90"/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493419" y="4947716"/>
                <a:ext cx="2357164" cy="2428608"/>
              </a:xfrm>
              <a:prstGeom prst="rect">
                <a:avLst/>
              </a:prstGeom>
            </p:spPr>
          </p:pic>
          <p:pic>
            <p:nvPicPr>
              <p:cNvPr id="92" name="Рисунок 91"/>
              <p:cNvPicPr>
                <a:picLocks noChangeAspect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0535" y="3774875"/>
                <a:ext cx="2759895" cy="2759895"/>
              </a:xfrm>
              <a:prstGeom prst="rect">
                <a:avLst/>
              </a:prstGeom>
            </p:spPr>
          </p:pic>
          <p:pic>
            <p:nvPicPr>
              <p:cNvPr id="93" name="Рисунок 92"/>
              <p:cNvPicPr>
                <a:picLocks noChangeAspect="1"/>
              </p:cNvPicPr>
              <p:nvPr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36339" y="4212842"/>
                <a:ext cx="2494726" cy="2494726"/>
              </a:xfrm>
              <a:prstGeom prst="rect">
                <a:avLst/>
              </a:prstGeom>
            </p:spPr>
          </p:pic>
          <p:pic>
            <p:nvPicPr>
              <p:cNvPr id="94" name="Рисунок 93"/>
              <p:cNvPicPr>
                <a:picLocks noChangeAspect="1"/>
              </p:cNvPicPr>
              <p:nvPr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5999" y="4616429"/>
                <a:ext cx="2659796" cy="2659796"/>
              </a:xfrm>
              <a:prstGeom prst="rect">
                <a:avLst/>
              </a:prstGeom>
            </p:spPr>
          </p:pic>
        </p:grpSp>
      </p:grpSp>
      <p:sp>
        <p:nvSpPr>
          <p:cNvPr id="45" name="Заголовок 3">
            <a:extLst>
              <a:ext uri="{FF2B5EF4-FFF2-40B4-BE49-F238E27FC236}">
                <a16:creationId xmlns:a16="http://schemas.microsoft.com/office/drawing/2014/main" id="{697EA550-37FD-425F-9296-7D52F31F5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3958" y="3988558"/>
            <a:ext cx="1871666" cy="317877"/>
          </a:xfrm>
        </p:spPr>
        <p:txBody>
          <a:bodyPr>
            <a:normAutofit/>
          </a:bodyPr>
          <a:lstStyle/>
          <a:p>
            <a:pPr algn="ctr"/>
            <a:r>
              <a:rPr lang="ru-RU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Nekst" panose="020B0604020202020204" charset="-52"/>
              </a:rPr>
              <a:t>Аксессуары</a:t>
            </a:r>
            <a:r>
              <a:rPr lang="en-US" sz="14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ru-RU" sz="1400" b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2BAA097-B154-41F7-98DE-A7B17C0F5317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052647" y="4421248"/>
            <a:ext cx="2380260" cy="832038"/>
          </a:xfrm>
          <a:prstGeom prst="rect">
            <a:avLst/>
          </a:prstGeom>
        </p:spPr>
      </p:pic>
      <p:pic>
        <p:nvPicPr>
          <p:cNvPr id="47" name="Рисунок 2" descr="Рисунок 2">
            <a:extLst>
              <a:ext uri="{FF2B5EF4-FFF2-40B4-BE49-F238E27FC236}">
                <a16:creationId xmlns:a16="http://schemas.microsoft.com/office/drawing/2014/main" id="{70766359-5693-4C06-BE21-2E98050B059C}"/>
              </a:ext>
            </a:extLst>
          </p:cNvPr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161" y="5477395"/>
            <a:ext cx="1505080" cy="102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48" name="Рисунок 11" descr="Рисунок 11">
            <a:extLst>
              <a:ext uri="{FF2B5EF4-FFF2-40B4-BE49-F238E27FC236}">
                <a16:creationId xmlns:a16="http://schemas.microsoft.com/office/drawing/2014/main" id="{0FC5B60C-98BB-45B4-BC1F-B0ACC724FC90}"/>
              </a:ext>
            </a:extLst>
          </p:cNvPr>
          <p:cNvPicPr>
            <a:picLocks noChangeAspect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28896" y="5486293"/>
            <a:ext cx="1422910" cy="97883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44593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6" name="Сгруппировать"/>
          <p:cNvGrpSpPr/>
          <p:nvPr/>
        </p:nvGrpSpPr>
        <p:grpSpPr>
          <a:xfrm>
            <a:off x="6423548" y="796998"/>
            <a:ext cx="5360465" cy="5563309"/>
            <a:chOff x="933637" y="553630"/>
            <a:chExt cx="4808664" cy="4990627"/>
          </a:xfrm>
        </p:grpSpPr>
        <p:pic>
          <p:nvPicPr>
            <p:cNvPr id="674" name="image_2023-10-17_13-16-50.png" descr="image_2023-10-17_13-16-50.png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189820" y="553630"/>
              <a:ext cx="3552481" cy="49906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75" name="image_2023-10-17_13-16-45.png" descr="image_2023-10-17_13-16-45.pn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33637" y="1855177"/>
              <a:ext cx="2335034" cy="36442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77" name="Заголовок 1"/>
          <p:cNvSpPr txBox="1"/>
          <p:nvPr/>
        </p:nvSpPr>
        <p:spPr>
          <a:xfrm>
            <a:off x="1204840" y="796998"/>
            <a:ext cx="5111739" cy="19913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>
            <a:lvl1pPr>
              <a:lnSpc>
                <a:spcPct val="90000"/>
              </a:lnSpc>
              <a:defRPr sz="7200">
                <a:solidFill>
                  <a:srgbClr val="FFFFFF"/>
                </a:solidFill>
                <a:latin typeface="Nekst Bold"/>
                <a:ea typeface="Nekst Bold"/>
                <a:cs typeface="Nekst Bold"/>
                <a:sym typeface="Nekst Bold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sym typeface="Nekst Bold"/>
              </a:rPr>
              <a:t>Компьютеры</a:t>
            </a:r>
          </a:p>
          <a:p>
            <a:pPr marL="0" marR="0" lvl="0" indent="0" algn="l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kst" panose="020B0604020202020204" charset="-52"/>
                <a:sym typeface="Nekst Bold"/>
              </a:rPr>
              <a:t>Инферит</a:t>
            </a:r>
            <a:endParaRPr kumimoji="0" lang="ru-RU" sz="4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kst" panose="020B0604020202020204" charset="-52"/>
              <a:sym typeface="Nekst Bold"/>
            </a:endParaRPr>
          </a:p>
          <a:p>
            <a:pPr marL="0" marR="0" lvl="0" indent="0" algn="l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kst Bold"/>
              <a:sym typeface="Nekst Bold"/>
            </a:endParaRPr>
          </a:p>
        </p:txBody>
      </p:sp>
    </p:spTree>
    <p:extLst>
      <p:ext uri="{BB962C8B-B14F-4D97-AF65-F5344CB8AC3E}">
        <p14:creationId xmlns:p14="http://schemas.microsoft.com/office/powerpoint/2010/main" val="1735606655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10F400-1899-DBC8-C5F5-0CC4004D10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D039099-8D5F-444F-8C14-A1CC55DEC1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58" y="0"/>
            <a:ext cx="121628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821091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321DDA-60DA-AB7B-6A43-1D2557341A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E03A3971.png">
            <a:extLst>
              <a:ext uri="{FF2B5EF4-FFF2-40B4-BE49-F238E27FC236}">
                <a16:creationId xmlns:a16="http://schemas.microsoft.com/office/drawing/2014/main" id="{2038574F-FD5B-4EA7-9052-F9AFE153D93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487" y="1140935"/>
            <a:ext cx="4375756" cy="3805712"/>
          </a:xfrm>
          <a:prstGeom prst="rect">
            <a:avLst/>
          </a:prstGeom>
          <a:ln w="12700">
            <a:miter lim="400000"/>
          </a:ln>
        </p:spPr>
      </p:pic>
      <p:sp>
        <p:nvSpPr>
          <p:cNvPr id="323" name="TextBox 6">
            <a:extLst>
              <a:ext uri="{FF2B5EF4-FFF2-40B4-BE49-F238E27FC236}">
                <a16:creationId xmlns:a16="http://schemas.microsoft.com/office/drawing/2014/main" id="{6498F9B9-4E91-205A-1BBE-8EA35ABC7EF0}"/>
              </a:ext>
            </a:extLst>
          </p:cNvPr>
          <p:cNvSpPr txBox="1"/>
          <p:nvPr/>
        </p:nvSpPr>
        <p:spPr>
          <a:xfrm>
            <a:off x="1029149" y="548680"/>
            <a:ext cx="4085028" cy="584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3600" spc="110">
                <a:solidFill>
                  <a:srgbClr val="B82E46"/>
                </a:solidFill>
                <a:latin typeface="Nekst Bold"/>
                <a:ea typeface="Nekst Bold"/>
                <a:cs typeface="Nekst Bold"/>
                <a:sym typeface="Nekst Bold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110" normalizeH="0" baseline="0" noProof="0" dirty="0" err="1">
                <a:ln>
                  <a:noFill/>
                </a:ln>
                <a:solidFill>
                  <a:srgbClr val="B82E46"/>
                </a:solidFill>
                <a:effectLst/>
                <a:uLnTx/>
                <a:uFillTx/>
                <a:latin typeface="+mj-lt"/>
                <a:sym typeface="Nekst Bold"/>
              </a:rPr>
              <a:t>SMBox</a:t>
            </a:r>
            <a:r>
              <a:rPr kumimoji="0" lang="en-US" sz="3200" b="0" i="0" u="none" strike="noStrike" kern="0" cap="none" spc="110" normalizeH="0" baseline="0" noProof="0" dirty="0">
                <a:ln>
                  <a:noFill/>
                </a:ln>
                <a:solidFill>
                  <a:srgbClr val="B82E46"/>
                </a:solidFill>
                <a:effectLst/>
                <a:uLnTx/>
                <a:uFillTx/>
                <a:latin typeface="+mj-lt"/>
                <a:sym typeface="Nekst Bold"/>
              </a:rPr>
              <a:t> N5105</a:t>
            </a:r>
          </a:p>
        </p:txBody>
      </p:sp>
      <p:grpSp>
        <p:nvGrpSpPr>
          <p:cNvPr id="328" name="Группа 44">
            <a:extLst>
              <a:ext uri="{FF2B5EF4-FFF2-40B4-BE49-F238E27FC236}">
                <a16:creationId xmlns:a16="http://schemas.microsoft.com/office/drawing/2014/main" id="{C31F0324-AA37-CFCB-6D1E-91832C06D587}"/>
              </a:ext>
            </a:extLst>
          </p:cNvPr>
          <p:cNvGrpSpPr/>
          <p:nvPr/>
        </p:nvGrpSpPr>
        <p:grpSpPr>
          <a:xfrm>
            <a:off x="995696" y="5010133"/>
            <a:ext cx="1959377" cy="907937"/>
            <a:chOff x="0" y="0"/>
            <a:chExt cx="1959376" cy="907934"/>
          </a:xfrm>
        </p:grpSpPr>
        <p:sp>
          <p:nvSpPr>
            <p:cNvPr id="326" name="Объект 20">
              <a:extLst>
                <a:ext uri="{FF2B5EF4-FFF2-40B4-BE49-F238E27FC236}">
                  <a16:creationId xmlns:a16="http://schemas.microsoft.com/office/drawing/2014/main" id="{3D8C407D-CCF0-C42E-AA9A-8654AD619E75}"/>
                </a:ext>
              </a:extLst>
            </p:cNvPr>
            <p:cNvSpPr txBox="1"/>
            <p:nvPr/>
          </p:nvSpPr>
          <p:spPr>
            <a:xfrm>
              <a:off x="260742" y="0"/>
              <a:ext cx="1698634" cy="9079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>
                  <a:latin typeface="Nekst"/>
                  <a:ea typeface="Nekst"/>
                  <a:cs typeface="Nekst"/>
                  <a:sym typeface="Nekst"/>
                </a:defRPr>
              </a:pPr>
              <a:r>
                <a:rPr kumimoji="0" lang="ru-RU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ekst"/>
                  <a:sym typeface="Nekst"/>
                </a:rPr>
                <a:t>Процессор:</a:t>
              </a:r>
              <a:br>
                <a:rPr kumimoji="0" lang="ru-RU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ekst"/>
                  <a:sym typeface="Nekst"/>
                </a:rPr>
              </a:b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ekst Bold"/>
                  <a:ea typeface="Nekst Bold"/>
                  <a:cs typeface="Nekst Bold"/>
                  <a:sym typeface="Nekst Bold"/>
                </a:rPr>
                <a:t>Intel® Jasper Lake N5105</a:t>
              </a:r>
            </a:p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>
                  <a:latin typeface="Nekst"/>
                  <a:ea typeface="Nekst"/>
                  <a:cs typeface="Nekst"/>
                  <a:sym typeface="Nekst"/>
                </a:defRPr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ekst Bold"/>
                <a:ea typeface="Nekst Bold"/>
                <a:cs typeface="Nekst Bold"/>
                <a:sym typeface="Nekst Bold"/>
              </a:endParaRPr>
            </a:p>
          </p:txBody>
        </p:sp>
        <p:pic>
          <p:nvPicPr>
            <p:cNvPr id="327" name="Рисунок 28" descr="Рисунок 28">
              <a:extLst>
                <a:ext uri="{FF2B5EF4-FFF2-40B4-BE49-F238E27FC236}">
                  <a16:creationId xmlns:a16="http://schemas.microsoft.com/office/drawing/2014/main" id="{CA750693-B242-414F-D740-34C35915B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5259"/>
              <a:ext cx="241922" cy="2520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31" name="Группа 43">
            <a:extLst>
              <a:ext uri="{FF2B5EF4-FFF2-40B4-BE49-F238E27FC236}">
                <a16:creationId xmlns:a16="http://schemas.microsoft.com/office/drawing/2014/main" id="{BE90BAF7-32B3-AE41-CFA8-0E8BFFE3D8BC}"/>
              </a:ext>
            </a:extLst>
          </p:cNvPr>
          <p:cNvGrpSpPr/>
          <p:nvPr/>
        </p:nvGrpSpPr>
        <p:grpSpPr>
          <a:xfrm>
            <a:off x="3242178" y="5010133"/>
            <a:ext cx="2658003" cy="692493"/>
            <a:chOff x="0" y="0"/>
            <a:chExt cx="2658002" cy="692492"/>
          </a:xfrm>
        </p:grpSpPr>
        <p:sp>
          <p:nvSpPr>
            <p:cNvPr id="329" name="Объект 20">
              <a:extLst>
                <a:ext uri="{FF2B5EF4-FFF2-40B4-BE49-F238E27FC236}">
                  <a16:creationId xmlns:a16="http://schemas.microsoft.com/office/drawing/2014/main" id="{2ABF60E6-E40B-3757-1B0D-0A637ED6D9A8}"/>
                </a:ext>
              </a:extLst>
            </p:cNvPr>
            <p:cNvSpPr txBox="1"/>
            <p:nvPr/>
          </p:nvSpPr>
          <p:spPr>
            <a:xfrm>
              <a:off x="259204" y="0"/>
              <a:ext cx="2398798" cy="6924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>
                  <a:latin typeface="Nekst"/>
                  <a:ea typeface="Nekst"/>
                  <a:cs typeface="Nekst"/>
                  <a:sym typeface="Nekst"/>
                </a:defRPr>
              </a:pPr>
              <a:r>
                <a:rPr kumimoji="0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ekst"/>
                  <a:sym typeface="Nekst"/>
                </a:rPr>
                <a:t>Оперативная</a:t>
              </a:r>
              <a:r>
                <a:rPr kumimoji="0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ekst"/>
                  <a:sym typeface="Nekst"/>
                </a:rPr>
                <a:t> </a:t>
              </a:r>
              <a:r>
                <a:rPr kumimoji="0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ekst"/>
                  <a:sym typeface="Nekst"/>
                </a:rPr>
                <a:t>память</a:t>
              </a:r>
              <a:r>
                <a:rPr kumimoji="0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ekst"/>
                  <a:sym typeface="Nekst"/>
                </a:rPr>
                <a:t>: </a:t>
              </a:r>
              <a:br>
                <a:rPr kumimoji="0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ekst"/>
                  <a:sym typeface="Nekst"/>
                </a:rPr>
              </a:br>
              <a:r>
                <a:rPr kumimoji="0" lang="de-DE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ekst Bold"/>
                  <a:ea typeface="Nekst Bold"/>
                  <a:cs typeface="Nekst Bold"/>
                  <a:sym typeface="Nekst Bold"/>
                </a:rPr>
                <a:t>2*SO-DIMM DDR4 (1*16 </a:t>
              </a:r>
              <a:r>
                <a:rPr kumimoji="0" lang="de-DE" sz="1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ekst Bold"/>
                  <a:ea typeface="Nekst Bold"/>
                  <a:cs typeface="Nekst Bold"/>
                  <a:sym typeface="Nekst Bold"/>
                </a:rPr>
                <a:t>Гб</a:t>
              </a:r>
              <a:r>
                <a:rPr kumimoji="0" lang="de-DE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ekst Bold"/>
                  <a:ea typeface="Nekst Bold"/>
                  <a:cs typeface="Nekst Bold"/>
                  <a:sym typeface="Nekst Bold"/>
                </a:rPr>
                <a:t>, 3200 </a:t>
              </a:r>
              <a:r>
                <a:rPr kumimoji="0" lang="de-DE" sz="1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ekst Bold"/>
                  <a:ea typeface="Nekst Bold"/>
                  <a:cs typeface="Nekst Bold"/>
                  <a:sym typeface="Nekst Bold"/>
                </a:rPr>
                <a:t>Mhz</a:t>
              </a:r>
              <a:r>
                <a:rPr kumimoji="0" lang="ru-RU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ekst Bold"/>
                  <a:ea typeface="Nekst Bold"/>
                  <a:cs typeface="Nekst Bold"/>
                  <a:sym typeface="Nekst Bold"/>
                </a:rPr>
                <a:t>)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ekst Bold"/>
                <a:ea typeface="Nekst Bold"/>
                <a:cs typeface="Nekst Bold"/>
                <a:sym typeface="Nekst Bold"/>
              </a:endParaRPr>
            </a:p>
          </p:txBody>
        </p:sp>
        <p:pic>
          <p:nvPicPr>
            <p:cNvPr id="330" name="Рисунок 30" descr="Рисунок 30">
              <a:extLst>
                <a:ext uri="{FF2B5EF4-FFF2-40B4-BE49-F238E27FC236}">
                  <a16:creationId xmlns:a16="http://schemas.microsoft.com/office/drawing/2014/main" id="{49E73CBC-6494-BE84-41AF-6711E07E74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20864"/>
              <a:ext cx="252002" cy="252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aphicFrame>
        <p:nvGraphicFramePr>
          <p:cNvPr id="18" name="Таблица 20">
            <a:extLst>
              <a:ext uri="{FF2B5EF4-FFF2-40B4-BE49-F238E27FC236}">
                <a16:creationId xmlns:a16="http://schemas.microsoft.com/office/drawing/2014/main" id="{620D8273-5B5A-4015-89F3-E5E17695E422}"/>
              </a:ext>
            </a:extLst>
          </p:cNvPr>
          <p:cNvGraphicFramePr/>
          <p:nvPr>
            <p:extLst/>
          </p:nvPr>
        </p:nvGraphicFramePr>
        <p:xfrm>
          <a:off x="6107150" y="1341439"/>
          <a:ext cx="5688013" cy="4859337"/>
        </p:xfrm>
        <a:graphic>
          <a:graphicData uri="http://schemas.openxmlformats.org/drawingml/2006/table">
            <a:tbl>
              <a:tblPr/>
              <a:tblGrid>
                <a:gridCol w="20555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324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9956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Nekst" panose="00000500000000000000" pitchFamily="2" charset="-52"/>
                        </a:rPr>
                        <a:t>Цвет</a:t>
                      </a:r>
                    </a:p>
                  </a:txBody>
                  <a:tcPr marL="72000" marR="72000" marT="9525" marB="0" anchor="ctr">
                    <a:lnL w="12700">
                      <a:noFill/>
                      <a:miter lim="400000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>
                      <a:noFill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Nekst" panose="00000500000000000000" pitchFamily="2" charset="-52"/>
                        </a:rPr>
                        <a:t>черный</a:t>
                      </a:r>
                    </a:p>
                  </a:txBody>
                  <a:tcPr marL="72000" marR="72000" marT="9525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>
                      <a:noFill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956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Nekst" panose="00000500000000000000" pitchFamily="2" charset="-52"/>
                        </a:rPr>
                        <a:t>Вес</a:t>
                      </a:r>
                    </a:p>
                  </a:txBody>
                  <a:tcPr marL="72000" marR="72000" marT="9525" marB="0" anchor="ctr">
                    <a:lnL w="12700">
                      <a:noFill/>
                      <a:miter lim="400000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Nekst" panose="00000500000000000000" pitchFamily="2" charset="-52"/>
                        </a:rPr>
                        <a:t>0,4 кг</a:t>
                      </a:r>
                    </a:p>
                  </a:txBody>
                  <a:tcPr marL="72000" marR="72000" marT="9525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615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Nekst" panose="00000500000000000000" pitchFamily="2" charset="-52"/>
                        </a:rPr>
                        <a:t>Разъемы</a:t>
                      </a:r>
                    </a:p>
                  </a:txBody>
                  <a:tcPr marL="72000" marR="72000" marT="9525" marB="0" anchor="ctr">
                    <a:lnL w="12700">
                      <a:noFill/>
                      <a:miter lim="400000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Nekst" panose="00000500000000000000" pitchFamily="2" charset="-52"/>
                        </a:rPr>
                        <a:t>3*USB 3.0, 1*FF Type-C, 2*HDMI 2.0, DP, Ø3.5mm Combo, 1x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Nekst" panose="00000500000000000000" pitchFamily="2" charset="-52"/>
                        </a:rPr>
                        <a:t>miniSD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Nekst" panose="00000500000000000000" pitchFamily="2" charset="-52"/>
                        </a:rPr>
                        <a:t>, 2*RJ45</a:t>
                      </a:r>
                    </a:p>
                  </a:txBody>
                  <a:tcPr marL="72000" marR="72000" marT="9525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956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Nekst" panose="00000500000000000000" pitchFamily="2" charset="-52"/>
                        </a:rPr>
                        <a:t>Хранилище</a:t>
                      </a:r>
                    </a:p>
                  </a:txBody>
                  <a:tcPr marL="72000" marR="72000" marT="9525" marB="0" anchor="ctr">
                    <a:lnL w="12700">
                      <a:noFill/>
                      <a:miter lim="400000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spc="0" baseline="0" dirty="0">
                          <a:solidFill>
                            <a:srgbClr val="000000"/>
                          </a:solidFill>
                          <a:effectLst/>
                          <a:latin typeface="Nekst" panose="00000500000000000000" pitchFamily="2" charset="-52"/>
                        </a:rPr>
                        <a:t>SSD 512 Гб M.2, поддержка до 1 Тб + 1*2,5 до 2 ТБ</a:t>
                      </a:r>
                    </a:p>
                  </a:txBody>
                  <a:tcPr marL="72000" marR="72000" marT="9525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9956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Nekst" panose="00000500000000000000" pitchFamily="2" charset="-52"/>
                        </a:rPr>
                        <a:t>Wi-fi </a:t>
                      </a: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Nekst" panose="00000500000000000000" pitchFamily="2" charset="-52"/>
                        </a:rPr>
                        <a:t>и </a:t>
                      </a: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Nekst" panose="00000500000000000000" pitchFamily="2" charset="-52"/>
                        </a:rPr>
                        <a:t>Bluetooth</a:t>
                      </a:r>
                    </a:p>
                  </a:txBody>
                  <a:tcPr marL="72000" marR="72000" marT="9525" marB="0" anchor="ctr">
                    <a:lnL w="12700">
                      <a:noFill/>
                      <a:miter lim="400000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Nekst" panose="00000500000000000000" pitchFamily="2" charset="-52"/>
                        </a:rPr>
                        <a:t>есть</a:t>
                      </a:r>
                    </a:p>
                  </a:txBody>
                  <a:tcPr marL="72000" marR="72000" marT="9525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9956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Nekst" panose="00000500000000000000" pitchFamily="2" charset="-52"/>
                        </a:rPr>
                        <a:t>Питание</a:t>
                      </a:r>
                    </a:p>
                  </a:txBody>
                  <a:tcPr marL="72000" marR="72000" marT="9525" marB="0" anchor="ctr">
                    <a:lnL w="12700">
                      <a:noFill/>
                      <a:miter lim="400000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Nekst" panose="00000500000000000000" pitchFamily="2" charset="-52"/>
                        </a:rPr>
                        <a:t>Внешний блок питания 19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Nekst" panose="00000500000000000000" pitchFamily="2" charset="-52"/>
                        </a:rPr>
                        <a:t>V</a:t>
                      </a:r>
                    </a:p>
                  </a:txBody>
                  <a:tcPr marL="72000" marR="72000" marT="9525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33E3116-2D30-4AC0-BF37-E3051A4234E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071870" y="2462787"/>
            <a:ext cx="3194026" cy="122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173345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Заголовок 1"/>
          <p:cNvSpPr txBox="1"/>
          <p:nvPr/>
        </p:nvSpPr>
        <p:spPr>
          <a:xfrm>
            <a:off x="1026573" y="5038051"/>
            <a:ext cx="4798082" cy="961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/>
          </a:bodyPr>
          <a:lstStyle>
            <a:lvl1pPr>
              <a:lnSpc>
                <a:spcPct val="90000"/>
              </a:lnSpc>
              <a:defRPr sz="7200">
                <a:solidFill>
                  <a:srgbClr val="FFFFFF"/>
                </a:solidFill>
                <a:latin typeface="Nekst Bold"/>
                <a:ea typeface="Nekst Bold"/>
                <a:cs typeface="Nekst Bold"/>
                <a:sym typeface="Nekst Bold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5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sym typeface="Nekst Bold"/>
              </a:rPr>
              <a:t>Моноблоки</a:t>
            </a:r>
            <a:endParaRPr kumimoji="0" sz="5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sym typeface="Nekst Bold"/>
            </a:endParaRPr>
          </a:p>
        </p:txBody>
      </p:sp>
      <p:pic>
        <p:nvPicPr>
          <p:cNvPr id="834" name="Сгруппировать" descr="Сгруппировать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05125" y="497693"/>
            <a:ext cx="5038949" cy="4382512"/>
          </a:xfrm>
          <a:prstGeom prst="rect">
            <a:avLst/>
          </a:prstGeom>
          <a:ln w="12700">
            <a:miter lim="400000"/>
          </a:ln>
        </p:spPr>
      </p:pic>
      <p:pic>
        <p:nvPicPr>
          <p:cNvPr id="835" name="1600x1600_ (2) (1).png" descr="1600x1600_ (2) (1)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82602" y="2027752"/>
            <a:ext cx="4798082" cy="41730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10F400-1899-DBC8-C5F5-0CC4004D10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C1F49A78-5623-4AB6-9361-354228F955D4}"/>
              </a:ext>
            </a:extLst>
          </p:cNvPr>
          <p:cNvSpPr/>
          <p:nvPr/>
        </p:nvSpPr>
        <p:spPr>
          <a:xfrm>
            <a:off x="-165100" y="-1223151"/>
            <a:ext cx="4230816" cy="64632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Calibri"/>
              </a:rPr>
              <a:t>Общий слай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д со всей линейкой и ценовым позиционированием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  <a:sym typeface="Calibri"/>
            </a:endParaRPr>
          </a:p>
        </p:txBody>
      </p:sp>
      <p:pic>
        <p:nvPicPr>
          <p:cNvPr id="96" name="1600x1600_ (2) (1).png" descr="1600x1600_ (2) (1).png">
            <a:extLst>
              <a:ext uri="{FF2B5EF4-FFF2-40B4-BE49-F238E27FC236}">
                <a16:creationId xmlns:a16="http://schemas.microsoft.com/office/drawing/2014/main" id="{C0EE6CDC-BC80-41DD-AA05-134AC596DB7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11904" y="3532961"/>
            <a:ext cx="3065483" cy="266613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14" name="1600x1600_ (2) (1).png">
            <a:extLst>
              <a:ext uri="{FF2B5EF4-FFF2-40B4-BE49-F238E27FC236}">
                <a16:creationId xmlns:a16="http://schemas.microsoft.com/office/drawing/2014/main" id="{185BC984-64CD-4761-A2D4-426911B30C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00710" y="3017264"/>
            <a:ext cx="3515206" cy="351520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grpSp>
        <p:nvGrpSpPr>
          <p:cNvPr id="136" name="Группа 135">
            <a:extLst>
              <a:ext uri="{FF2B5EF4-FFF2-40B4-BE49-F238E27FC236}">
                <a16:creationId xmlns:a16="http://schemas.microsoft.com/office/drawing/2014/main" id="{94BED811-20F4-4727-89BD-917496984C20}"/>
              </a:ext>
            </a:extLst>
          </p:cNvPr>
          <p:cNvGrpSpPr/>
          <p:nvPr/>
        </p:nvGrpSpPr>
        <p:grpSpPr>
          <a:xfrm>
            <a:off x="959233" y="878826"/>
            <a:ext cx="1778284" cy="781906"/>
            <a:chOff x="712491" y="675625"/>
            <a:chExt cx="1627756" cy="781906"/>
          </a:xfrm>
        </p:grpSpPr>
        <p:sp>
          <p:nvSpPr>
            <p:cNvPr id="4" name="TextBox 6">
              <a:extLst>
                <a:ext uri="{FF2B5EF4-FFF2-40B4-BE49-F238E27FC236}">
                  <a16:creationId xmlns:a16="http://schemas.microsoft.com/office/drawing/2014/main" id="{BCEAFC3D-202C-4698-823B-67D44253B52D}"/>
                </a:ext>
              </a:extLst>
            </p:cNvPr>
            <p:cNvSpPr txBox="1"/>
            <p:nvPr/>
          </p:nvSpPr>
          <p:spPr>
            <a:xfrm>
              <a:off x="1183960" y="675625"/>
              <a:ext cx="1156287" cy="33855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>
              <a:spAutoFit/>
            </a:bodyPr>
            <a:lstStyle>
              <a:lvl1pPr>
                <a:defRPr sz="3600" spc="110">
                  <a:solidFill>
                    <a:srgbClr val="B82E46"/>
                  </a:solidFill>
                  <a:latin typeface="Nekst Bold"/>
                  <a:ea typeface="Nekst Bold"/>
                  <a:cs typeface="Nekst Bold"/>
                  <a:sym typeface="Nekst Bold"/>
                </a:defRPr>
              </a:lvl1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ekst Bold"/>
                  <a:sym typeface="Nekst Bold"/>
                </a:rPr>
                <a:t>Apex 23,8”</a:t>
              </a:r>
              <a:endPara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kst Bold"/>
                <a:sym typeface="Nekst Bold"/>
              </a:endParaRPr>
            </a:p>
          </p:txBody>
        </p:sp>
        <p:sp>
          <p:nvSpPr>
            <p:cNvPr id="125" name="TextBox 6">
              <a:extLst>
                <a:ext uri="{FF2B5EF4-FFF2-40B4-BE49-F238E27FC236}">
                  <a16:creationId xmlns:a16="http://schemas.microsoft.com/office/drawing/2014/main" id="{9CA2C2DB-80FD-4AD1-9A99-ED2308987372}"/>
                </a:ext>
              </a:extLst>
            </p:cNvPr>
            <p:cNvSpPr txBox="1"/>
            <p:nvPr/>
          </p:nvSpPr>
          <p:spPr>
            <a:xfrm>
              <a:off x="712491" y="995870"/>
              <a:ext cx="1612516" cy="46166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>
              <a:spAutoFit/>
            </a:bodyPr>
            <a:lstStyle>
              <a:lvl1pPr>
                <a:defRPr sz="3600" spc="110">
                  <a:solidFill>
                    <a:srgbClr val="B82E46"/>
                  </a:solidFill>
                  <a:latin typeface="Nekst Bold"/>
                  <a:ea typeface="Nekst Bold"/>
                  <a:cs typeface="Nekst Bold"/>
                  <a:sym typeface="Nekst Bold"/>
                </a:defRPr>
              </a:lvl1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ekst" panose="00000500000000000000" pitchFamily="2" charset="-52"/>
                  <a:sym typeface="Nekst Bold"/>
                </a:rPr>
                <a:t>Core i5 10400 16/512</a:t>
              </a: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kst" panose="00000500000000000000" pitchFamily="2" charset="-52"/>
                <a:sym typeface="Nekst Bold"/>
              </a:endParaRP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233ACFD0-983E-4634-99F9-3D29ADC93902}"/>
              </a:ext>
            </a:extLst>
          </p:cNvPr>
          <p:cNvGrpSpPr/>
          <p:nvPr/>
        </p:nvGrpSpPr>
        <p:grpSpPr>
          <a:xfrm>
            <a:off x="6092865" y="878826"/>
            <a:ext cx="1725457" cy="604860"/>
            <a:chOff x="614790" y="675625"/>
            <a:chExt cx="1725457" cy="604860"/>
          </a:xfrm>
        </p:grpSpPr>
        <p:sp>
          <p:nvSpPr>
            <p:cNvPr id="129" name="TextBox 6">
              <a:extLst>
                <a:ext uri="{FF2B5EF4-FFF2-40B4-BE49-F238E27FC236}">
                  <a16:creationId xmlns:a16="http://schemas.microsoft.com/office/drawing/2014/main" id="{BE836E25-FC9B-4B79-9E24-F218FAA6737F}"/>
                </a:ext>
              </a:extLst>
            </p:cNvPr>
            <p:cNvSpPr txBox="1"/>
            <p:nvPr/>
          </p:nvSpPr>
          <p:spPr>
            <a:xfrm>
              <a:off x="1183960" y="675625"/>
              <a:ext cx="1156287" cy="33855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>
              <a:spAutoFit/>
            </a:bodyPr>
            <a:lstStyle>
              <a:lvl1pPr>
                <a:defRPr sz="3600" spc="110">
                  <a:solidFill>
                    <a:srgbClr val="B82E46"/>
                  </a:solidFill>
                  <a:latin typeface="Nekst Bold"/>
                  <a:ea typeface="Nekst Bold"/>
                  <a:cs typeface="Nekst Bold"/>
                  <a:sym typeface="Nekst Bold"/>
                </a:defRPr>
              </a:lvl1pPr>
            </a:lstStyle>
            <a:p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ekst Bold"/>
                  <a:sym typeface="Nekst Bold"/>
                </a:rPr>
                <a:t>Apex 2</a:t>
              </a:r>
              <a:r>
                <a:rPr kumimoji="0" lang="ru-RU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ekst Bold"/>
                  <a:sym typeface="Nekst Bold"/>
                </a:rPr>
                <a:t>7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ekst Bold"/>
                  <a:sym typeface="Nekst Bold"/>
                </a:rPr>
                <a:t>”</a:t>
              </a:r>
              <a:endPara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kst Bold"/>
                <a:sym typeface="Nekst Bold"/>
              </a:endParaRPr>
            </a:p>
          </p:txBody>
        </p:sp>
        <p:sp>
          <p:nvSpPr>
            <p:cNvPr id="131" name="TextBox 6">
              <a:extLst>
                <a:ext uri="{FF2B5EF4-FFF2-40B4-BE49-F238E27FC236}">
                  <a16:creationId xmlns:a16="http://schemas.microsoft.com/office/drawing/2014/main" id="{900E9700-487D-4699-BF00-799382DD862C}"/>
                </a:ext>
              </a:extLst>
            </p:cNvPr>
            <p:cNvSpPr txBox="1"/>
            <p:nvPr/>
          </p:nvSpPr>
          <p:spPr>
            <a:xfrm>
              <a:off x="614790" y="1003490"/>
              <a:ext cx="1710217" cy="27699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>
              <a:spAutoFit/>
            </a:bodyPr>
            <a:lstStyle>
              <a:lvl1pPr>
                <a:defRPr sz="3600" spc="110">
                  <a:solidFill>
                    <a:srgbClr val="B82E46"/>
                  </a:solidFill>
                  <a:latin typeface="Nekst Bold"/>
                  <a:ea typeface="Nekst Bold"/>
                  <a:cs typeface="Nekst Bold"/>
                  <a:sym typeface="Nekst Bold"/>
                </a:defRPr>
              </a:lvl1pPr>
            </a:lstStyle>
            <a:p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ekst" panose="00000500000000000000" pitchFamily="2" charset="-52"/>
                  <a:sym typeface="Nekst Bold"/>
                </a:rPr>
                <a:t>Core i5-10505 8/256</a:t>
              </a: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kst" panose="00000500000000000000" pitchFamily="2" charset="-52"/>
                <a:sym typeface="Nekst Bold"/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A9F38F9C-D497-464E-A1D4-EF353441001F}"/>
              </a:ext>
            </a:extLst>
          </p:cNvPr>
          <p:cNvGrpSpPr/>
          <p:nvPr/>
        </p:nvGrpSpPr>
        <p:grpSpPr>
          <a:xfrm>
            <a:off x="930631" y="3717438"/>
            <a:ext cx="1627756" cy="604860"/>
            <a:chOff x="712491" y="675625"/>
            <a:chExt cx="1627756" cy="604860"/>
          </a:xfrm>
        </p:grpSpPr>
        <p:sp>
          <p:nvSpPr>
            <p:cNvPr id="138" name="TextBox 6">
              <a:extLst>
                <a:ext uri="{FF2B5EF4-FFF2-40B4-BE49-F238E27FC236}">
                  <a16:creationId xmlns:a16="http://schemas.microsoft.com/office/drawing/2014/main" id="{44D7A48E-9AC6-4352-8DEF-EAFADC172FD1}"/>
                </a:ext>
              </a:extLst>
            </p:cNvPr>
            <p:cNvSpPr txBox="1"/>
            <p:nvPr/>
          </p:nvSpPr>
          <p:spPr>
            <a:xfrm>
              <a:off x="895192" y="675625"/>
              <a:ext cx="1445055" cy="33855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>
              <a:spAutoFit/>
            </a:bodyPr>
            <a:lstStyle>
              <a:lvl1pPr>
                <a:defRPr sz="3600" spc="110">
                  <a:solidFill>
                    <a:srgbClr val="B82E46"/>
                  </a:solidFill>
                  <a:latin typeface="Nekst Bold"/>
                  <a:ea typeface="Nekst Bold"/>
                  <a:cs typeface="Nekst Bold"/>
                  <a:sym typeface="Nekst Bold"/>
                </a:defRPr>
              </a:lvl1pPr>
            </a:lstStyle>
            <a:p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11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ekst Bold"/>
                  <a:sym typeface="Nekst Bold"/>
                </a:rPr>
                <a:t>Versa 23,8”</a:t>
              </a:r>
              <a:endParaRPr kumimoji="0" lang="en-US" sz="1050" b="0" i="0" u="none" strike="noStrike" kern="0" cap="none" spc="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kst Bold"/>
                <a:sym typeface="Nekst Bold"/>
              </a:endParaRPr>
            </a:p>
          </p:txBody>
        </p:sp>
        <p:sp>
          <p:nvSpPr>
            <p:cNvPr id="140" name="TextBox 6">
              <a:extLst>
                <a:ext uri="{FF2B5EF4-FFF2-40B4-BE49-F238E27FC236}">
                  <a16:creationId xmlns:a16="http://schemas.microsoft.com/office/drawing/2014/main" id="{8701F2E1-AC91-4337-B702-DB926BC09D22}"/>
                </a:ext>
              </a:extLst>
            </p:cNvPr>
            <p:cNvSpPr txBox="1"/>
            <p:nvPr/>
          </p:nvSpPr>
          <p:spPr>
            <a:xfrm>
              <a:off x="712491" y="1003490"/>
              <a:ext cx="1612516" cy="27699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>
              <a:spAutoFit/>
            </a:bodyPr>
            <a:lstStyle>
              <a:lvl1pPr>
                <a:defRPr sz="3600" spc="110">
                  <a:solidFill>
                    <a:srgbClr val="B82E46"/>
                  </a:solidFill>
                  <a:latin typeface="Nekst Bold"/>
                  <a:ea typeface="Nekst Bold"/>
                  <a:cs typeface="Nekst Bold"/>
                  <a:sym typeface="Nekst Bold"/>
                </a:defRPr>
              </a:lvl1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ekst" panose="00000500000000000000" pitchFamily="2" charset="-52"/>
                  <a:sym typeface="Nekst Bold"/>
                </a:rPr>
                <a:t>Core i5 11400 8/256</a:t>
              </a: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kst" panose="00000500000000000000" pitchFamily="2" charset="-52"/>
                <a:sym typeface="Nekst Bold"/>
              </a:endParaRPr>
            </a:p>
          </p:txBody>
        </p:sp>
      </p:grpSp>
      <p:grpSp>
        <p:nvGrpSpPr>
          <p:cNvPr id="145" name="Группа 144">
            <a:extLst>
              <a:ext uri="{FF2B5EF4-FFF2-40B4-BE49-F238E27FC236}">
                <a16:creationId xmlns:a16="http://schemas.microsoft.com/office/drawing/2014/main" id="{78032EAE-241B-4F98-B75C-317ABCB88D19}"/>
              </a:ext>
            </a:extLst>
          </p:cNvPr>
          <p:cNvGrpSpPr/>
          <p:nvPr/>
        </p:nvGrpSpPr>
        <p:grpSpPr>
          <a:xfrm>
            <a:off x="6190566" y="3718133"/>
            <a:ext cx="1627756" cy="604860"/>
            <a:chOff x="712491" y="675625"/>
            <a:chExt cx="1627756" cy="604860"/>
          </a:xfrm>
        </p:grpSpPr>
        <p:sp>
          <p:nvSpPr>
            <p:cNvPr id="146" name="TextBox 6">
              <a:extLst>
                <a:ext uri="{FF2B5EF4-FFF2-40B4-BE49-F238E27FC236}">
                  <a16:creationId xmlns:a16="http://schemas.microsoft.com/office/drawing/2014/main" id="{FB8EAB91-32D2-48E9-815A-B00D68A50A1A}"/>
                </a:ext>
              </a:extLst>
            </p:cNvPr>
            <p:cNvSpPr txBox="1"/>
            <p:nvPr/>
          </p:nvSpPr>
          <p:spPr>
            <a:xfrm>
              <a:off x="895192" y="675625"/>
              <a:ext cx="1445055" cy="33855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>
              <a:spAutoFit/>
            </a:bodyPr>
            <a:lstStyle>
              <a:lvl1pPr>
                <a:defRPr sz="3600" spc="110">
                  <a:solidFill>
                    <a:srgbClr val="B82E46"/>
                  </a:solidFill>
                  <a:latin typeface="Nekst Bold"/>
                  <a:ea typeface="Nekst Bold"/>
                  <a:cs typeface="Nekst Bold"/>
                  <a:sym typeface="Nekst Bold"/>
                </a:defRPr>
              </a:lvl1pPr>
            </a:lstStyle>
            <a:p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11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ekst Bold"/>
                  <a:sym typeface="Nekst Bold"/>
                </a:rPr>
                <a:t>Versa 2</a:t>
              </a:r>
              <a:r>
                <a:rPr kumimoji="0" lang="ru-RU" sz="1600" b="0" i="0" u="none" strike="noStrike" kern="0" cap="none" spc="11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ekst Bold"/>
                  <a:sym typeface="Nekst Bold"/>
                </a:rPr>
                <a:t>7</a:t>
              </a:r>
              <a:r>
                <a:rPr kumimoji="0" lang="en-US" sz="1600" b="0" i="0" u="none" strike="noStrike" kern="0" cap="none" spc="11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ekst Bold"/>
                  <a:sym typeface="Nekst Bold"/>
                </a:rPr>
                <a:t>”</a:t>
              </a:r>
              <a:endParaRPr kumimoji="0" lang="en-US" sz="1050" b="0" i="0" u="none" strike="noStrike" kern="0" cap="none" spc="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kst Bold"/>
                <a:sym typeface="Nekst Bold"/>
              </a:endParaRPr>
            </a:p>
          </p:txBody>
        </p:sp>
        <p:sp>
          <p:nvSpPr>
            <p:cNvPr id="148" name="TextBox 6">
              <a:extLst>
                <a:ext uri="{FF2B5EF4-FFF2-40B4-BE49-F238E27FC236}">
                  <a16:creationId xmlns:a16="http://schemas.microsoft.com/office/drawing/2014/main" id="{A401DCFA-CF6D-42CE-AA85-A295A2764B66}"/>
                </a:ext>
              </a:extLst>
            </p:cNvPr>
            <p:cNvSpPr txBox="1"/>
            <p:nvPr/>
          </p:nvSpPr>
          <p:spPr>
            <a:xfrm>
              <a:off x="712491" y="1003490"/>
              <a:ext cx="1612516" cy="27699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>
              <a:spAutoFit/>
            </a:bodyPr>
            <a:lstStyle>
              <a:lvl1pPr>
                <a:defRPr sz="3600" spc="110">
                  <a:solidFill>
                    <a:srgbClr val="B82E46"/>
                  </a:solidFill>
                  <a:latin typeface="Nekst Bold"/>
                  <a:ea typeface="Nekst Bold"/>
                  <a:cs typeface="Nekst Bold"/>
                  <a:sym typeface="Nekst Bold"/>
                </a:defRPr>
              </a:lvl1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ekst" panose="00000500000000000000" pitchFamily="2" charset="-52"/>
                  <a:sym typeface="Nekst Bold"/>
                </a:rPr>
                <a:t>Core i5 12400 8/256</a:t>
              </a: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kst" panose="00000500000000000000" pitchFamily="2" charset="-52"/>
                <a:sym typeface="Nekst Bold"/>
              </a:endParaRPr>
            </a:p>
          </p:txBody>
        </p:sp>
      </p:grpSp>
      <p:sp>
        <p:nvSpPr>
          <p:cNvPr id="156" name="TextBox 6">
            <a:extLst>
              <a:ext uri="{FF2B5EF4-FFF2-40B4-BE49-F238E27FC236}">
                <a16:creationId xmlns:a16="http://schemas.microsoft.com/office/drawing/2014/main" id="{4E554348-93A4-4272-89FC-9074A3A6C1EE}"/>
              </a:ext>
            </a:extLst>
          </p:cNvPr>
          <p:cNvSpPr txBox="1"/>
          <p:nvPr/>
        </p:nvSpPr>
        <p:spPr>
          <a:xfrm>
            <a:off x="6190566" y="4971117"/>
            <a:ext cx="1612516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3600" spc="110">
                <a:solidFill>
                  <a:srgbClr val="B82E46"/>
                </a:solidFill>
                <a:latin typeface="Nekst Bold"/>
                <a:ea typeface="Nekst Bold"/>
                <a:cs typeface="Nekst Bold"/>
                <a:sym typeface="Nekst Bold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kst" panose="00000500000000000000" pitchFamily="2" charset="-52"/>
                <a:sym typeface="Nekst Bold"/>
              </a:rPr>
              <a:t>Core i5 12400 16/512</a:t>
            </a: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kst" panose="00000500000000000000" pitchFamily="2" charset="-52"/>
              <a:sym typeface="Nekst Bold"/>
            </a:endParaRPr>
          </a:p>
        </p:txBody>
      </p:sp>
      <p:sp>
        <p:nvSpPr>
          <p:cNvPr id="163" name="TextBox 6">
            <a:extLst>
              <a:ext uri="{FF2B5EF4-FFF2-40B4-BE49-F238E27FC236}">
                <a16:creationId xmlns:a16="http://schemas.microsoft.com/office/drawing/2014/main" id="{DC277D82-07B3-48A8-B01A-AA3088626BB6}"/>
              </a:ext>
            </a:extLst>
          </p:cNvPr>
          <p:cNvSpPr txBox="1"/>
          <p:nvPr/>
        </p:nvSpPr>
        <p:spPr>
          <a:xfrm>
            <a:off x="945871" y="4971854"/>
            <a:ext cx="1612516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3600" spc="110">
                <a:solidFill>
                  <a:srgbClr val="B82E46"/>
                </a:solidFill>
                <a:latin typeface="Nekst Bold"/>
                <a:ea typeface="Nekst Bold"/>
                <a:cs typeface="Nekst Bold"/>
                <a:sym typeface="Nekst Bold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kst" panose="00000500000000000000" pitchFamily="2" charset="-52"/>
                <a:sym typeface="Nekst Bold"/>
              </a:rPr>
              <a:t>Core i5 11400 16/512</a:t>
            </a: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kst" panose="00000500000000000000" pitchFamily="2" charset="-52"/>
              <a:sym typeface="Nekst Bold"/>
            </a:endParaRPr>
          </a:p>
        </p:txBody>
      </p: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EF96A4C8-E18A-4981-8A50-CBD556728A8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2757" y="1206691"/>
            <a:ext cx="2323349" cy="2323349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C11192EF-D19E-48B0-A1A2-BAEA8E65C0E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9478" y="878826"/>
            <a:ext cx="3108257" cy="3108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172343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Тема Office">
  <a:themeElements>
    <a:clrScheme name="Другая 7">
      <a:dk1>
        <a:srgbClr val="212025"/>
      </a:dk1>
      <a:lt1>
        <a:sysClr val="window" lastClr="FFFFFF"/>
      </a:lt1>
      <a:dk2>
        <a:srgbClr val="4F4F4F"/>
      </a:dk2>
      <a:lt2>
        <a:srgbClr val="E7E6E6"/>
      </a:lt2>
      <a:accent1>
        <a:srgbClr val="BA2E48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7">
      <a:majorFont>
        <a:latin typeface="Nekst-Black"/>
        <a:ea typeface="Spica Neue"/>
        <a:cs typeface=""/>
      </a:majorFont>
      <a:minorFont>
        <a:latin typeface="Nekst-Regular"/>
        <a:ea typeface="Spica Neue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111480</TotalTime>
  <Words>2603</Words>
  <Application>Microsoft Office PowerPoint</Application>
  <PresentationFormat>Широкоэкранный</PresentationFormat>
  <Paragraphs>346</Paragraphs>
  <Slides>36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36</vt:i4>
      </vt:variant>
    </vt:vector>
  </HeadingPairs>
  <TitlesOfParts>
    <vt:vector size="57" baseType="lpstr">
      <vt:lpstr>Segoe UI</vt:lpstr>
      <vt:lpstr>Calibri</vt:lpstr>
      <vt:lpstr>Helvetica</vt:lpstr>
      <vt:lpstr>Segoe UI Semilight</vt:lpstr>
      <vt:lpstr>Proxima Nova Rg</vt:lpstr>
      <vt:lpstr>Nekst</vt:lpstr>
      <vt:lpstr>Nekst </vt:lpstr>
      <vt:lpstr>Nekst-Regular</vt:lpstr>
      <vt:lpstr>Arial</vt:lpstr>
      <vt:lpstr>Varela</vt:lpstr>
      <vt:lpstr>Calibri Light</vt:lpstr>
      <vt:lpstr>Nekst-Black</vt:lpstr>
      <vt:lpstr>Spica Neue</vt:lpstr>
      <vt:lpstr>Nekst Thin</vt:lpstr>
      <vt:lpstr>Times New Roman</vt:lpstr>
      <vt:lpstr>Wingdings</vt:lpstr>
      <vt:lpstr>Nekst Medium</vt:lpstr>
      <vt:lpstr>Nekst Bold</vt:lpstr>
      <vt:lpstr>Тема Office</vt:lpstr>
      <vt:lpstr>1_Тема Office</vt:lpstr>
      <vt:lpstr>2_Тема Office</vt:lpstr>
      <vt:lpstr>Инферит</vt:lpstr>
      <vt:lpstr>Презентация PowerPoint</vt:lpstr>
      <vt:lpstr>Презентация PowerPoint</vt:lpstr>
      <vt:lpstr>Аксессуары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Аксессуары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Титулы / Перебивки</dc:title>
  <dc:creator>Shumeikoin</dc:creator>
  <cp:lastModifiedBy>Makarov, Vyacheslav</cp:lastModifiedBy>
  <cp:revision>167</cp:revision>
  <dcterms:created xsi:type="dcterms:W3CDTF">2023-08-29T14:43:29Z</dcterms:created>
  <dcterms:modified xsi:type="dcterms:W3CDTF">2024-06-19T10:22:01Z</dcterms:modified>
</cp:coreProperties>
</file>